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94"/>
    <p:restoredTop sz="94665"/>
  </p:normalViewPr>
  <p:slideViewPr>
    <p:cSldViewPr snapToGrid="0" snapToObjects="1">
      <p:cViewPr varScale="1">
        <p:scale>
          <a:sx n="85" d="100"/>
          <a:sy n="85" d="100"/>
        </p:scale>
        <p:origin x="-45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29D3D919-E95D-CC48-AC87-7DAA71B5D1A1}"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19B58-1707-BE4C-A45A-C585A61C7FC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D3D919-E95D-CC48-AC87-7DAA71B5D1A1}"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C19B58-1707-BE4C-A45A-C585A61C7FCB}"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9D3D919-E95D-CC48-AC87-7DAA71B5D1A1}"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19B58-1707-BE4C-A45A-C585A61C7FC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9D3D919-E95D-CC48-AC87-7DAA71B5D1A1}"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19B58-1707-BE4C-A45A-C585A61C7FC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29D3D919-E95D-CC48-AC87-7DAA71B5D1A1}"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19B58-1707-BE4C-A45A-C585A61C7FC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29D3D919-E95D-CC48-AC87-7DAA71B5D1A1}"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19B58-1707-BE4C-A45A-C585A61C7FCB}"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D3D919-E95D-CC48-AC87-7DAA71B5D1A1}"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19B58-1707-BE4C-A45A-C585A61C7FC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29D3D919-E95D-CC48-AC87-7DAA71B5D1A1}"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C19B58-1707-BE4C-A45A-C585A61C7FC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29D3D919-E95D-CC48-AC87-7DAA71B5D1A1}" type="datetimeFigureOut">
              <a:rPr lang="en-US" smtClean="0"/>
              <a:t>1/24/2020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C19B58-1707-BE4C-A45A-C585A61C7FC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9D3D919-E95D-CC48-AC87-7DAA71B5D1A1}" type="datetimeFigureOut">
              <a:rPr lang="en-US" smtClean="0"/>
              <a:t>1/24/2020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C19B58-1707-BE4C-A45A-C585A61C7FC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D3D919-E95D-CC48-AC87-7DAA71B5D1A1}" type="datetimeFigureOut">
              <a:rPr lang="en-US" smtClean="0"/>
              <a:t>1/24/2020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C19B58-1707-BE4C-A45A-C585A61C7FC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D3D919-E95D-CC48-AC87-7DAA71B5D1A1}"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C19B58-1707-BE4C-A45A-C585A61C7FC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29D3D919-E95D-CC48-AC87-7DAA71B5D1A1}" type="datetimeFigureOut">
              <a:rPr lang="en-US" smtClean="0"/>
              <a:t>1/24/2020</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E1C19B58-1707-BE4C-A45A-C585A61C7FC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hyperlink" Target="http://www.nationaleczema.org/"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Eczema: An Overview</a:t>
            </a:r>
          </a:p>
        </p:txBody>
      </p:sp>
      <p:sp>
        <p:nvSpPr>
          <p:cNvPr id="3" name="Subtitle 2"/>
          <p:cNvSpPr>
            <a:spLocks noGrp="1"/>
          </p:cNvSpPr>
          <p:nvPr>
            <p:ph type="subTitle" idx="1"/>
          </p:nvPr>
        </p:nvSpPr>
        <p:spPr/>
        <p:txBody>
          <a:bodyPr/>
          <a:lstStyle/>
          <a:p>
            <a:r>
              <a:rPr lang="en-US" dirty="0"/>
              <a:t>Prepared for Families of </a:t>
            </a:r>
            <a:r>
              <a:rPr lang="en-US" dirty="0" err="1"/>
              <a:t>Rady</a:t>
            </a:r>
            <a:r>
              <a:rPr lang="en-US" dirty="0"/>
              <a:t> Children’s Hospital</a:t>
            </a:r>
          </a:p>
        </p:txBody>
      </p:sp>
      <p:pic>
        <p:nvPicPr>
          <p:cNvPr id="4" name="Online Media 3" descr="Recorded Sound">
            <a:hlinkClick r:id="" action="ppaction://media"/>
            <a:extLst>
              <a:ext uri="{FF2B5EF4-FFF2-40B4-BE49-F238E27FC236}">
                <a16:creationId xmlns="" xmlns:a16="http://schemas.microsoft.com/office/drawing/2014/main" id="{8286203F-C63A-4646-9503-CFEDEC0043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99790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l"/>
            <a:r>
              <a:rPr lang="en-US" dirty="0"/>
              <a:t>Topical Steroid Safety</a:t>
            </a:r>
          </a:p>
        </p:txBody>
      </p:sp>
      <p:sp>
        <p:nvSpPr>
          <p:cNvPr id="8" name="Content Placeholder 7"/>
          <p:cNvSpPr>
            <a:spLocks noGrp="1"/>
          </p:cNvSpPr>
          <p:nvPr>
            <p:ph idx="1"/>
          </p:nvPr>
        </p:nvSpPr>
        <p:spPr/>
        <p:txBody>
          <a:bodyPr>
            <a:normAutofit fontScale="70000" lnSpcReduction="20000"/>
          </a:bodyPr>
          <a:lstStyle/>
          <a:p>
            <a:r>
              <a:rPr lang="en-US" dirty="0"/>
              <a:t>Your health care provider can tell you how to safely use topical steroids, and how much you should use over a period of time.</a:t>
            </a:r>
          </a:p>
          <a:p>
            <a:r>
              <a:rPr lang="en-US" dirty="0"/>
              <a:t>There are some rare side effects if steroids are used for too long. One side effect is thinning of the skin. This is very rare and only happens if you use certain medications continuously for weeks and weeks.</a:t>
            </a:r>
          </a:p>
          <a:p>
            <a:r>
              <a:rPr lang="en-US" dirty="0"/>
              <a:t>There are some parts of our skin that are more delicate, like the face, armpits, and groin.  When we treat these areas, we will generally use less strong agents, for shorter periods of time, or only a few days a week.</a:t>
            </a:r>
          </a:p>
          <a:p>
            <a:r>
              <a:rPr lang="en-US" dirty="0"/>
              <a:t>Sometimes people hear that the topical steroids can slow growth. This can happen with steroids that are taken as a pill, but it is </a:t>
            </a:r>
            <a:r>
              <a:rPr lang="en-US" i="1" dirty="0"/>
              <a:t>very very rare </a:t>
            </a:r>
            <a:r>
              <a:rPr lang="en-US" dirty="0"/>
              <a:t>when we are using the medicine applied to our skin.</a:t>
            </a:r>
          </a:p>
          <a:p>
            <a:r>
              <a:rPr lang="en-US" dirty="0"/>
              <a:t>Really bad eczema can sometimes cause slow growth if we do not treat it.</a:t>
            </a:r>
          </a:p>
        </p:txBody>
      </p:sp>
      <p:sp>
        <p:nvSpPr>
          <p:cNvPr id="10" name="Thumbs Up"/>
          <p:cNvSpPr/>
          <p:nvPr/>
        </p:nvSpPr>
        <p:spPr>
          <a:xfrm>
            <a:off x="7226300" y="241300"/>
            <a:ext cx="1073150" cy="1318450"/>
          </a:xfrm>
          <a:custGeom>
            <a:avLst/>
            <a:gdLst/>
            <a:ahLst/>
            <a:cxnLst>
              <a:cxn ang="0">
                <a:pos x="wd2" y="hd2"/>
              </a:cxn>
              <a:cxn ang="5400000">
                <a:pos x="wd2" y="hd2"/>
              </a:cxn>
              <a:cxn ang="10800000">
                <a:pos x="wd2" y="hd2"/>
              </a:cxn>
              <a:cxn ang="16200000">
                <a:pos x="wd2" y="hd2"/>
              </a:cxn>
            </a:cxnLst>
            <a:rect l="0" t="0" r="r" b="b"/>
            <a:pathLst>
              <a:path w="21030" h="21599" extrusionOk="0">
                <a:moveTo>
                  <a:pt x="8533" y="0"/>
                </a:moveTo>
                <a:cubicBezTo>
                  <a:pt x="8363" y="1"/>
                  <a:pt x="8192" y="58"/>
                  <a:pt x="8054" y="179"/>
                </a:cubicBezTo>
                <a:cubicBezTo>
                  <a:pt x="7531" y="638"/>
                  <a:pt x="6970" y="1441"/>
                  <a:pt x="7087" y="2734"/>
                </a:cubicBezTo>
                <a:cubicBezTo>
                  <a:pt x="7292" y="4997"/>
                  <a:pt x="9344" y="5714"/>
                  <a:pt x="7908" y="8149"/>
                </a:cubicBezTo>
                <a:cubicBezTo>
                  <a:pt x="7908" y="8149"/>
                  <a:pt x="6742" y="8020"/>
                  <a:pt x="4459" y="8430"/>
                </a:cubicBezTo>
                <a:cubicBezTo>
                  <a:pt x="2536" y="8776"/>
                  <a:pt x="1728" y="8552"/>
                  <a:pt x="884" y="8969"/>
                </a:cubicBezTo>
                <a:cubicBezTo>
                  <a:pt x="-570" y="9687"/>
                  <a:pt x="-101" y="11442"/>
                  <a:pt x="1349" y="12003"/>
                </a:cubicBezTo>
                <a:cubicBezTo>
                  <a:pt x="110" y="12750"/>
                  <a:pt x="-255" y="14477"/>
                  <a:pt x="1873" y="15239"/>
                </a:cubicBezTo>
                <a:cubicBezTo>
                  <a:pt x="682" y="16392"/>
                  <a:pt x="668" y="17858"/>
                  <a:pt x="2539" y="18352"/>
                </a:cubicBezTo>
                <a:cubicBezTo>
                  <a:pt x="1295" y="19567"/>
                  <a:pt x="2436" y="21027"/>
                  <a:pt x="3759" y="21027"/>
                </a:cubicBezTo>
                <a:cubicBezTo>
                  <a:pt x="13755" y="21027"/>
                  <a:pt x="12101" y="20342"/>
                  <a:pt x="15234" y="20342"/>
                </a:cubicBezTo>
                <a:cubicBezTo>
                  <a:pt x="18665" y="20342"/>
                  <a:pt x="21030" y="21599"/>
                  <a:pt x="21030" y="21599"/>
                </a:cubicBezTo>
                <a:lnTo>
                  <a:pt x="21030" y="11829"/>
                </a:lnTo>
                <a:cubicBezTo>
                  <a:pt x="21030" y="11829"/>
                  <a:pt x="18103" y="11058"/>
                  <a:pt x="16154" y="10113"/>
                </a:cubicBezTo>
                <a:cubicBezTo>
                  <a:pt x="15350" y="9722"/>
                  <a:pt x="14504" y="9210"/>
                  <a:pt x="13676" y="6613"/>
                </a:cubicBezTo>
                <a:cubicBezTo>
                  <a:pt x="12912" y="4218"/>
                  <a:pt x="11140" y="3961"/>
                  <a:pt x="10515" y="2980"/>
                </a:cubicBezTo>
                <a:cubicBezTo>
                  <a:pt x="10128" y="2452"/>
                  <a:pt x="9578" y="1231"/>
                  <a:pt x="9220" y="425"/>
                </a:cubicBezTo>
                <a:cubicBezTo>
                  <a:pt x="9099" y="153"/>
                  <a:pt x="8817" y="-1"/>
                  <a:pt x="8533" y="0"/>
                </a:cubicBezTo>
                <a:close/>
              </a:path>
            </a:pathLst>
          </a:custGeom>
          <a:blipFill>
            <a:blip r:embed="rId4"/>
          </a:blipFill>
          <a:ln w="12700">
            <a:miter lim="400000"/>
          </a:ln>
        </p:spPr>
        <p:txBody>
          <a:bodyPr lIns="50800" tIns="50800" rIns="50800" bIns="50800" anchor="ctr"/>
          <a:lstStyle/>
          <a:p>
            <a:pPr>
              <a:defRPr>
                <a:solidFill>
                  <a:srgbClr val="FFFFFF"/>
                </a:solidFill>
                <a:latin typeface="Palatino"/>
                <a:ea typeface="Palatino"/>
                <a:cs typeface="Palatino"/>
                <a:sym typeface="Palatino"/>
              </a:defRPr>
            </a:pPr>
            <a:endParaRPr/>
          </a:p>
        </p:txBody>
      </p:sp>
      <p:pic>
        <p:nvPicPr>
          <p:cNvPr id="2" name="Online Media 1" descr="Recorded Sound">
            <a:hlinkClick r:id="" action="ppaction://media"/>
            <a:extLst>
              <a:ext uri="{FF2B5EF4-FFF2-40B4-BE49-F238E27FC236}">
                <a16:creationId xmlns="" xmlns:a16="http://schemas.microsoft.com/office/drawing/2014/main" id="{1FF0A7D0-3F48-2A4A-A882-41C1532EB9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96134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Topical Steroids</a:t>
            </a:r>
          </a:p>
        </p:txBody>
      </p:sp>
      <p:sp>
        <p:nvSpPr>
          <p:cNvPr id="3" name="Content Placeholder 2"/>
          <p:cNvSpPr>
            <a:spLocks noGrp="1"/>
          </p:cNvSpPr>
          <p:nvPr>
            <p:ph sz="half" idx="1"/>
          </p:nvPr>
        </p:nvSpPr>
        <p:spPr>
          <a:xfrm>
            <a:off x="549275" y="1600201"/>
            <a:ext cx="8042276" cy="4343400"/>
          </a:xfrm>
        </p:spPr>
        <p:txBody>
          <a:bodyPr>
            <a:normAutofit/>
          </a:bodyPr>
          <a:lstStyle/>
          <a:p>
            <a:pPr algn="ctr"/>
            <a:r>
              <a:rPr lang="en-US" sz="2400" dirty="0"/>
              <a:t>Use one time every day or two times every day</a:t>
            </a:r>
          </a:p>
          <a:p>
            <a:pPr algn="ctr"/>
            <a:r>
              <a:rPr lang="en-US" sz="2400" dirty="0"/>
              <a:t>Put it on all of the skin that is itchy, red, bumpy or flaky</a:t>
            </a:r>
          </a:p>
          <a:p>
            <a:pPr algn="ctr"/>
            <a:r>
              <a:rPr lang="en-US" sz="2400" dirty="0"/>
              <a:t>You can ask your doctor how much medicine you should put on</a:t>
            </a:r>
          </a:p>
        </p:txBody>
      </p:sp>
      <p:pic>
        <p:nvPicPr>
          <p:cNvPr id="7" name="Screen Shot 2018-12-18 at 12.26.04 PM.png" descr="Screen Shot 2018-12-18 at 12.26.04 PM.png"/>
          <p:cNvPicPr>
            <a:picLocks noGrp="1" noChangeAspect="1"/>
          </p:cNvPicPr>
          <p:nvPr>
            <p:ph sz="half" idx="2"/>
          </p:nvPr>
        </p:nvPicPr>
        <p:blipFill rotWithShape="1">
          <a:blip r:embed="rId4"/>
          <a:srcRect t="26808" b="27939"/>
          <a:stretch/>
        </p:blipFill>
        <p:spPr>
          <a:xfrm>
            <a:off x="2298700" y="4088055"/>
            <a:ext cx="4563111" cy="2414346"/>
          </a:xfrm>
          <a:prstGeom prst="rect">
            <a:avLst/>
          </a:prstGeom>
          <a:ln w="12700">
            <a:miter lim="400000"/>
          </a:ln>
        </p:spPr>
      </p:pic>
      <p:pic>
        <p:nvPicPr>
          <p:cNvPr id="4" name="Online Media 3" descr="Recorded Sound">
            <a:hlinkClick r:id="" action="ppaction://media"/>
            <a:extLst>
              <a:ext uri="{FF2B5EF4-FFF2-40B4-BE49-F238E27FC236}">
                <a16:creationId xmlns="" xmlns:a16="http://schemas.microsoft.com/office/drawing/2014/main" id="{7206A395-49D5-274C-B56A-622CC149ED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7180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Medications</a:t>
            </a:r>
          </a:p>
        </p:txBody>
      </p:sp>
      <p:sp>
        <p:nvSpPr>
          <p:cNvPr id="4" name="Content Placeholder 3"/>
          <p:cNvSpPr>
            <a:spLocks noGrp="1"/>
          </p:cNvSpPr>
          <p:nvPr>
            <p:ph sz="half" idx="1"/>
          </p:nvPr>
        </p:nvSpPr>
        <p:spPr>
          <a:xfrm>
            <a:off x="549275" y="1600200"/>
            <a:ext cx="3840480" cy="4908883"/>
          </a:xfrm>
        </p:spPr>
        <p:txBody>
          <a:bodyPr>
            <a:normAutofit fontScale="85000" lnSpcReduction="20000"/>
          </a:bodyPr>
          <a:lstStyle/>
          <a:p>
            <a:r>
              <a:rPr lang="en-US" dirty="0"/>
              <a:t>There are some creams or ointment medications for eczema that do not have steroids in them, and can decrease inflammation</a:t>
            </a:r>
          </a:p>
          <a:p>
            <a:r>
              <a:rPr lang="en-US" dirty="0"/>
              <a:t>Examples include:</a:t>
            </a:r>
          </a:p>
          <a:p>
            <a:pPr lvl="1"/>
            <a:r>
              <a:rPr lang="en-US" dirty="0"/>
              <a:t>PDE4 inhibitors (</a:t>
            </a:r>
            <a:r>
              <a:rPr lang="en-US" dirty="0" err="1"/>
              <a:t>Crisaborole</a:t>
            </a:r>
            <a:r>
              <a:rPr lang="en-US" dirty="0"/>
              <a:t>)</a:t>
            </a:r>
          </a:p>
          <a:p>
            <a:pPr lvl="1"/>
            <a:r>
              <a:rPr lang="en-US" dirty="0"/>
              <a:t>Topical calcineurin inhibitors (Tacrolimus; </a:t>
            </a:r>
            <a:r>
              <a:rPr lang="en-US" dirty="0" err="1"/>
              <a:t>Pimecrolimus</a:t>
            </a:r>
            <a:r>
              <a:rPr lang="en-US" dirty="0"/>
              <a:t>)</a:t>
            </a:r>
          </a:p>
          <a:p>
            <a:r>
              <a:rPr lang="en-US" dirty="0"/>
              <a:t>These medicines may be used on delicate skin areas, like the face, groin, and armpits, or to treat inflamed eczema when we want to avoid topical steroids</a:t>
            </a:r>
          </a:p>
          <a:p>
            <a:r>
              <a:rPr lang="en-US" dirty="0"/>
              <a:t>These medicines are also used on skin that frequently would have eczema breakouts, applying it to to “keep away” the eczema </a:t>
            </a:r>
          </a:p>
        </p:txBody>
      </p:sp>
      <p:pic>
        <p:nvPicPr>
          <p:cNvPr id="6" name="Content Placeholder 9"/>
          <p:cNvPicPr>
            <a:picLocks noGrp="1" noChangeAspect="1"/>
          </p:cNvPicPr>
          <p:nvPr>
            <p:ph sz="half" idx="2"/>
          </p:nvPr>
        </p:nvPicPr>
        <p:blipFill rotWithShape="1">
          <a:blip r:embed="rId4"/>
          <a:srcRect l="52336" r="-945" b="50585"/>
          <a:stretch/>
        </p:blipFill>
        <p:spPr>
          <a:xfrm>
            <a:off x="4900285" y="1765300"/>
            <a:ext cx="3691266" cy="3898900"/>
          </a:xfrm>
          <a:prstGeom prst="rect">
            <a:avLst/>
          </a:prstGeom>
        </p:spPr>
      </p:pic>
      <p:pic>
        <p:nvPicPr>
          <p:cNvPr id="3" name="Online Media 2" descr="Recorded Sound">
            <a:hlinkClick r:id="" action="ppaction://media"/>
            <a:extLst>
              <a:ext uri="{FF2B5EF4-FFF2-40B4-BE49-F238E27FC236}">
                <a16:creationId xmlns="" xmlns:a16="http://schemas.microsoft.com/office/drawing/2014/main" id="{CCF8B1A5-BB8E-664A-9FF3-A9BA31C92C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16546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Systemic Therapy</a:t>
            </a:r>
          </a:p>
        </p:txBody>
      </p:sp>
      <p:sp>
        <p:nvSpPr>
          <p:cNvPr id="3" name="Content Placeholder 2"/>
          <p:cNvSpPr>
            <a:spLocks noGrp="1"/>
          </p:cNvSpPr>
          <p:nvPr>
            <p:ph sz="half" idx="1"/>
          </p:nvPr>
        </p:nvSpPr>
        <p:spPr/>
        <p:txBody>
          <a:bodyPr>
            <a:normAutofit fontScale="85000" lnSpcReduction="20000"/>
          </a:bodyPr>
          <a:lstStyle/>
          <a:p>
            <a:r>
              <a:rPr lang="en-US" dirty="0"/>
              <a:t>Systemic medicines are ones you take as a pill or as an injection</a:t>
            </a:r>
          </a:p>
          <a:p>
            <a:r>
              <a:rPr lang="en-US" dirty="0"/>
              <a:t>These medicines are only used for patients who have more severe eczema and when creams or ointments aren’t working well enough to get or keep the skin clear</a:t>
            </a:r>
          </a:p>
          <a:p>
            <a:r>
              <a:rPr lang="en-US" dirty="0"/>
              <a:t>These medicines help patients have less eczema-- less rashes, less itching and keep the skin healthier</a:t>
            </a:r>
          </a:p>
          <a:p>
            <a:r>
              <a:rPr lang="en-US" dirty="0"/>
              <a:t>If you have questions about these medicines then you should ask your doctor</a:t>
            </a:r>
          </a:p>
        </p:txBody>
      </p:sp>
      <p:grpSp>
        <p:nvGrpSpPr>
          <p:cNvPr id="7" name="Group 6"/>
          <p:cNvGrpSpPr/>
          <p:nvPr/>
        </p:nvGrpSpPr>
        <p:grpSpPr>
          <a:xfrm>
            <a:off x="4915522" y="1444532"/>
            <a:ext cx="3632470" cy="5382046"/>
            <a:chOff x="4750422" y="1444532"/>
            <a:chExt cx="3632470" cy="5382046"/>
          </a:xfrm>
        </p:grpSpPr>
        <p:pic>
          <p:nvPicPr>
            <p:cNvPr id="5" name="Screen Shot 2019-03-07 at 10.18.13 PM.png" descr="Screen Shot 2019-03-07 at 10.18.13 PM.png"/>
            <p:cNvPicPr>
              <a:picLocks noChangeAspect="1"/>
            </p:cNvPicPr>
            <p:nvPr/>
          </p:nvPicPr>
          <p:blipFill>
            <a:blip r:embed="rId4"/>
            <a:stretch>
              <a:fillRect/>
            </a:stretch>
          </p:blipFill>
          <p:spPr>
            <a:xfrm>
              <a:off x="4751071" y="1444532"/>
              <a:ext cx="3631820" cy="2321476"/>
            </a:xfrm>
            <a:prstGeom prst="rect">
              <a:avLst/>
            </a:prstGeom>
            <a:ln w="12700">
              <a:miter lim="400000"/>
            </a:ln>
          </p:spPr>
        </p:pic>
        <p:pic>
          <p:nvPicPr>
            <p:cNvPr id="6" name="Screen Shot 2019-03-07 at 10.18.31 PM.png" descr="Screen Shot 2019-03-07 at 10.18.31 PM.png"/>
            <p:cNvPicPr>
              <a:picLocks noChangeAspect="1"/>
            </p:cNvPicPr>
            <p:nvPr/>
          </p:nvPicPr>
          <p:blipFill>
            <a:blip r:embed="rId5"/>
            <a:stretch>
              <a:fillRect/>
            </a:stretch>
          </p:blipFill>
          <p:spPr>
            <a:xfrm>
              <a:off x="4750422" y="3764796"/>
              <a:ext cx="3632470" cy="3061782"/>
            </a:xfrm>
            <a:prstGeom prst="rect">
              <a:avLst/>
            </a:prstGeom>
            <a:ln w="12700">
              <a:miter lim="400000"/>
            </a:ln>
          </p:spPr>
        </p:pic>
      </p:grpSp>
      <p:pic>
        <p:nvPicPr>
          <p:cNvPr id="4" name="Online Media 3" descr="Recorded Sound">
            <a:hlinkClick r:id="" action="ppaction://media"/>
            <a:extLst>
              <a:ext uri="{FF2B5EF4-FFF2-40B4-BE49-F238E27FC236}">
                <a16:creationId xmlns="" xmlns:a16="http://schemas.microsoft.com/office/drawing/2014/main" id="{5B3FEBC6-2B70-5743-989C-5B4A00F186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94347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about Antihistamines?</a:t>
            </a:r>
          </a:p>
        </p:txBody>
      </p:sp>
      <p:sp>
        <p:nvSpPr>
          <p:cNvPr id="3" name="Content Placeholder 2"/>
          <p:cNvSpPr>
            <a:spLocks noGrp="1"/>
          </p:cNvSpPr>
          <p:nvPr>
            <p:ph idx="1"/>
          </p:nvPr>
        </p:nvSpPr>
        <p:spPr/>
        <p:txBody>
          <a:bodyPr>
            <a:normAutofit/>
          </a:bodyPr>
          <a:lstStyle/>
          <a:p>
            <a:r>
              <a:rPr lang="en-US" dirty="0"/>
              <a:t>Antihistamines are sometimes used to minimize itching, or to help allergies, like hay fever.</a:t>
            </a:r>
          </a:p>
          <a:p>
            <a:r>
              <a:rPr lang="en-US" dirty="0"/>
              <a:t>Some antihistamines make people sleepy; these may sometimes help with sleep.</a:t>
            </a:r>
          </a:p>
          <a:p>
            <a:r>
              <a:rPr lang="en-US" dirty="0"/>
              <a:t>If you have allergies and eczema then this type of medicine might be helpful for you.</a:t>
            </a:r>
          </a:p>
        </p:txBody>
      </p:sp>
      <p:pic>
        <p:nvPicPr>
          <p:cNvPr id="4" name="Online Media 3" descr="Recorded Sound">
            <a:hlinkClick r:id="" action="ppaction://media"/>
            <a:extLst>
              <a:ext uri="{FF2B5EF4-FFF2-40B4-BE49-F238E27FC236}">
                <a16:creationId xmlns="" xmlns:a16="http://schemas.microsoft.com/office/drawing/2014/main" id="{2A1CA652-94C7-8840-850A-CA699B64E4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75126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About Antibiotics?</a:t>
            </a:r>
          </a:p>
        </p:txBody>
      </p:sp>
      <p:sp>
        <p:nvSpPr>
          <p:cNvPr id="3" name="Content Placeholder 2"/>
          <p:cNvSpPr>
            <a:spLocks noGrp="1"/>
          </p:cNvSpPr>
          <p:nvPr>
            <p:ph idx="1"/>
          </p:nvPr>
        </p:nvSpPr>
        <p:spPr/>
        <p:txBody>
          <a:bodyPr>
            <a:normAutofit/>
          </a:bodyPr>
          <a:lstStyle/>
          <a:p>
            <a:r>
              <a:rPr lang="en-US" sz="2200" dirty="0"/>
              <a:t>Sometimes skin with eczema can get infected by bacteria. Often it is from Staph bacteria.</a:t>
            </a:r>
          </a:p>
          <a:p>
            <a:r>
              <a:rPr lang="en-US" sz="2200" dirty="0"/>
              <a:t>If skin is infected then we may use antibiotics to treat the infection.</a:t>
            </a:r>
          </a:p>
          <a:p>
            <a:r>
              <a:rPr lang="en-US" sz="2200" dirty="0"/>
              <a:t>Antibiotics work differently than topical steroids, so you may have to use both at the same time.</a:t>
            </a:r>
          </a:p>
        </p:txBody>
      </p:sp>
      <p:pic>
        <p:nvPicPr>
          <p:cNvPr id="4" name="Bild 4">
            <a:extLst>
              <a:ext uri="{FF2B5EF4-FFF2-40B4-BE49-F238E27FC236}">
                <a16:creationId xmlns="" xmlns:a16="http://schemas.microsoft.com/office/drawing/2014/main" id="{86658BD2-770A-494C-B5BD-23BBB9FF76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20287" y="4340650"/>
            <a:ext cx="4227824" cy="2466550"/>
          </a:xfrm>
          <a:prstGeom prst="rect">
            <a:avLst/>
          </a:prstGeom>
        </p:spPr>
      </p:pic>
      <p:pic>
        <p:nvPicPr>
          <p:cNvPr id="5" name="Online Media 4" descr="Recorded Sound">
            <a:hlinkClick r:id="" action="ppaction://media"/>
            <a:extLst>
              <a:ext uri="{FF2B5EF4-FFF2-40B4-BE49-F238E27FC236}">
                <a16:creationId xmlns="" xmlns:a16="http://schemas.microsoft.com/office/drawing/2014/main" id="{EA423E1D-E1C7-9444-A972-8AF4DFC9DB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6052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fontScale="77500" lnSpcReduction="20000"/>
          </a:bodyPr>
          <a:lstStyle/>
          <a:p>
            <a:r>
              <a:rPr lang="en-US" dirty="0"/>
              <a:t>The goal is to have minimal eczema rashes, very little itch, and sleep that isn’t disturbed by itching or scratching.</a:t>
            </a:r>
          </a:p>
          <a:p>
            <a:r>
              <a:rPr lang="en-US" dirty="0"/>
              <a:t>We work to this goal by using good skin care, avoiding triggers and using medicines as needed, or regularly, to minimize the eczema!</a:t>
            </a:r>
          </a:p>
          <a:p>
            <a:r>
              <a:rPr lang="en-US" dirty="0"/>
              <a:t>There are a lot of things we can do to treat your eczema, getting it under control, and keeping it under control. </a:t>
            </a:r>
          </a:p>
          <a:p>
            <a:r>
              <a:rPr lang="en-US" dirty="0"/>
              <a:t>Eczema is complicated. If you have questions then ask us questions.</a:t>
            </a:r>
          </a:p>
          <a:p>
            <a:r>
              <a:rPr lang="en-US" dirty="0"/>
              <a:t>You can read more about eczema at </a:t>
            </a:r>
            <a:r>
              <a:rPr lang="en-US" dirty="0">
                <a:hlinkClick r:id="rId4"/>
              </a:rPr>
              <a:t>www.nationaleczema.org</a:t>
            </a:r>
            <a:r>
              <a:rPr lang="en-US" dirty="0"/>
              <a:t> or searching “Rady” and “Eczema” (https://</a:t>
            </a:r>
            <a:r>
              <a:rPr lang="en-US" dirty="0" err="1"/>
              <a:t>www.rchsd.org</a:t>
            </a:r>
            <a:r>
              <a:rPr lang="en-US" dirty="0"/>
              <a:t>/programs-services/dermatology/eczema-and-inflammatory-skin-disease-center)</a:t>
            </a:r>
          </a:p>
        </p:txBody>
      </p:sp>
      <p:pic>
        <p:nvPicPr>
          <p:cNvPr id="4" name="Online Media 3" descr="Recorded Sound">
            <a:hlinkClick r:id="" action="ppaction://media"/>
            <a:extLst>
              <a:ext uri="{FF2B5EF4-FFF2-40B4-BE49-F238E27FC236}">
                <a16:creationId xmlns="" xmlns:a16="http://schemas.microsoft.com/office/drawing/2014/main" id="{50BDB82D-195F-1F43-A3A3-319770A3CF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39726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sz="half" idx="2"/>
          </p:nvPr>
        </p:nvSpPr>
        <p:spPr>
          <a:xfrm>
            <a:off x="381000" y="1417638"/>
            <a:ext cx="4040188" cy="4708525"/>
          </a:xfrm>
        </p:spPr>
        <p:txBody>
          <a:bodyPr/>
          <a:lstStyle/>
          <a:p>
            <a:r>
              <a:rPr lang="en-US" dirty="0"/>
              <a:t>Eczema/Atopic Dermatitis:</a:t>
            </a:r>
          </a:p>
          <a:p>
            <a:pPr lvl="1"/>
            <a:r>
              <a:rPr lang="en-US" dirty="0"/>
              <a:t>A red, itchy, flaky rash, sometimes oozing rash that can affect children and adults</a:t>
            </a:r>
          </a:p>
          <a:p>
            <a:pPr lvl="1"/>
            <a:r>
              <a:rPr lang="en-US" dirty="0"/>
              <a:t>When eczema is severe then it can affect a lot of the body and cause very bad itching </a:t>
            </a:r>
          </a:p>
          <a:p>
            <a:pPr lvl="1"/>
            <a:r>
              <a:rPr lang="en-US" dirty="0"/>
              <a:t>Severe eczema can make it hard to sleep and can interrupt normal activities</a:t>
            </a:r>
          </a:p>
        </p:txBody>
      </p:sp>
      <p:pic>
        <p:nvPicPr>
          <p:cNvPr id="7" name="Picture 3" descr="402_atopic_infant_dist1">
            <a:extLst>
              <a:ext uri="{FF2B5EF4-FFF2-40B4-BE49-F238E27FC236}">
                <a16:creationId xmlns="" xmlns:a16="http://schemas.microsoft.com/office/drawing/2014/main" id="{9FC0FE82-684B-437B-87DB-780603ED7648}"/>
              </a:ext>
            </a:extLst>
          </p:cNvPr>
          <p:cNvPicPr preferRelativeResize="0">
            <a:picLocks noGrp="1" noChangeAspect="1" noChangeArrowheads="1"/>
          </p:cNvPicPr>
          <p:nvPr>
            <p:ph sz="quarter" idx="4"/>
            <p:custDataLst>
              <p:tags r:id="rId1"/>
            </p:custDataLst>
          </p:nvPr>
        </p:nvPicPr>
        <p:blipFill>
          <a:blip r:embed="rId5">
            <a:extLst>
              <a:ext uri="{28A0092B-C50C-407E-A947-70E740481C1C}">
                <a14:useLocalDpi xmlns:a14="http://schemas.microsoft.com/office/drawing/2010/main"/>
              </a:ext>
            </a:extLst>
          </a:blip>
          <a:srcRect l="-2408" r="-2408"/>
          <a:stretch>
            <a:fillRect/>
          </a:stretch>
        </p:blipFill>
        <p:spPr bwMode="auto">
          <a:xfrm>
            <a:off x="4378325" y="1417638"/>
            <a:ext cx="4816353"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Online Media 3" descr="Recorded Sound">
            <a:hlinkClick r:id="" action="ppaction://media"/>
            <a:extLst>
              <a:ext uri="{FF2B5EF4-FFF2-40B4-BE49-F238E27FC236}">
                <a16:creationId xmlns="" xmlns:a16="http://schemas.microsoft.com/office/drawing/2014/main" id="{6BC7831E-8813-7745-B17F-6257B26822A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31745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causes eczema?</a:t>
            </a:r>
          </a:p>
        </p:txBody>
      </p:sp>
      <p:sp>
        <p:nvSpPr>
          <p:cNvPr id="7" name="Content Placeholder 6"/>
          <p:cNvSpPr>
            <a:spLocks noGrp="1"/>
          </p:cNvSpPr>
          <p:nvPr>
            <p:ph idx="1"/>
          </p:nvPr>
        </p:nvSpPr>
        <p:spPr/>
        <p:txBody>
          <a:bodyPr/>
          <a:lstStyle/>
          <a:p>
            <a:r>
              <a:rPr lang="en-US" dirty="0"/>
              <a:t>Eczema is complicated and we know that it is caused by more than just one thing. It is partially caused by genetics and partially caused by our surroundings.</a:t>
            </a:r>
          </a:p>
          <a:p>
            <a:r>
              <a:rPr lang="en-US" dirty="0" err="1"/>
              <a:t>Somethings</a:t>
            </a:r>
            <a:r>
              <a:rPr lang="en-US" dirty="0"/>
              <a:t> make eczema worse, like…</a:t>
            </a:r>
          </a:p>
          <a:p>
            <a:pPr lvl="1"/>
            <a:r>
              <a:rPr lang="en-US" dirty="0"/>
              <a:t>Dry skin</a:t>
            </a:r>
          </a:p>
          <a:p>
            <a:pPr lvl="1"/>
            <a:r>
              <a:rPr lang="en-US" dirty="0"/>
              <a:t>Stress</a:t>
            </a:r>
          </a:p>
          <a:p>
            <a:pPr lvl="1"/>
            <a:r>
              <a:rPr lang="en-US" dirty="0"/>
              <a:t>Exposure to perfumes, fragrances, and harsh soaps</a:t>
            </a:r>
          </a:p>
        </p:txBody>
      </p:sp>
      <p:pic>
        <p:nvPicPr>
          <p:cNvPr id="3" name="Online Media 2" descr="Recorded Sound">
            <a:hlinkClick r:id="" action="ppaction://media"/>
            <a:extLst>
              <a:ext uri="{FF2B5EF4-FFF2-40B4-BE49-F238E27FC236}">
                <a16:creationId xmlns="" xmlns:a16="http://schemas.microsoft.com/office/drawing/2014/main" id="{5BD12F7C-BF34-0949-BB11-FF8EB53308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pic>
        <p:nvPicPr>
          <p:cNvPr id="4" name="Online Media 3" descr="Recorded Sound">
            <a:hlinkClick r:id="" action="ppaction://media"/>
            <a:extLst>
              <a:ext uri="{FF2B5EF4-FFF2-40B4-BE49-F238E27FC236}">
                <a16:creationId xmlns="" xmlns:a16="http://schemas.microsoft.com/office/drawing/2014/main" id="{CD662986-01BA-4342-8904-E2A5EDC9C92A}"/>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57680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audio>
              <p:cMediaNode vol="80000" showWhenStopped="0">
                <p:cTn id="8"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What’s with Eczema and Allergies?</a:t>
            </a:r>
          </a:p>
        </p:txBody>
      </p:sp>
      <p:sp>
        <p:nvSpPr>
          <p:cNvPr id="3" name="Content Placeholder 2"/>
          <p:cNvSpPr>
            <a:spLocks noGrp="1"/>
          </p:cNvSpPr>
          <p:nvPr>
            <p:ph idx="1"/>
          </p:nvPr>
        </p:nvSpPr>
        <p:spPr/>
        <p:txBody>
          <a:bodyPr/>
          <a:lstStyle/>
          <a:p>
            <a:r>
              <a:rPr lang="en-US" dirty="0"/>
              <a:t>Patients with eczema are more likely to have or develop food allergies, hay fever or asthma than patients without eczema</a:t>
            </a:r>
          </a:p>
        </p:txBody>
      </p:sp>
      <p:pic>
        <p:nvPicPr>
          <p:cNvPr id="4" name="Bild 5">
            <a:extLst>
              <a:ext uri="{FF2B5EF4-FFF2-40B4-BE49-F238E27FC236}">
                <a16:creationId xmlns="" xmlns:a16="http://schemas.microsoft.com/office/drawing/2014/main" id="{F414BA9B-6B05-4200-A517-DE035830A248}"/>
              </a:ext>
            </a:extLst>
          </p:cNvPr>
          <p:cNvPicPr>
            <a:picLocks noChangeAspect="1"/>
          </p:cNvPicPr>
          <p:nvPr/>
        </p:nvPicPr>
        <p:blipFill>
          <a:blip r:embed="rId4"/>
          <a:stretch>
            <a:fillRect/>
          </a:stretch>
        </p:blipFill>
        <p:spPr>
          <a:xfrm>
            <a:off x="1927580" y="3005138"/>
            <a:ext cx="5286020" cy="3351335"/>
          </a:xfrm>
          <a:prstGeom prst="rect">
            <a:avLst/>
          </a:prstGeom>
        </p:spPr>
      </p:pic>
      <p:pic>
        <p:nvPicPr>
          <p:cNvPr id="5" name="Online Media 4" descr="Recorded Sound">
            <a:hlinkClick r:id="" action="ppaction://media"/>
            <a:extLst>
              <a:ext uri="{FF2B5EF4-FFF2-40B4-BE49-F238E27FC236}">
                <a16:creationId xmlns="" xmlns:a16="http://schemas.microsoft.com/office/drawing/2014/main" id="{5A9D1D02-1046-2B4A-B722-F3942277CE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76859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of Eczema Treatment</a:t>
            </a:r>
          </a:p>
        </p:txBody>
      </p:sp>
      <p:pic>
        <p:nvPicPr>
          <p:cNvPr id="6" name="Picture 5"/>
          <p:cNvPicPr>
            <a:picLocks noChangeAspect="1"/>
          </p:cNvPicPr>
          <p:nvPr/>
        </p:nvPicPr>
        <p:blipFill>
          <a:blip r:embed="rId4"/>
          <a:stretch>
            <a:fillRect/>
          </a:stretch>
        </p:blipFill>
        <p:spPr>
          <a:xfrm>
            <a:off x="2502732" y="2177088"/>
            <a:ext cx="4223296" cy="4223296"/>
          </a:xfrm>
          <a:prstGeom prst="rect">
            <a:avLst/>
          </a:prstGeom>
        </p:spPr>
      </p:pic>
      <p:sp>
        <p:nvSpPr>
          <p:cNvPr id="7" name="TextBox 6"/>
          <p:cNvSpPr txBox="1"/>
          <p:nvPr/>
        </p:nvSpPr>
        <p:spPr>
          <a:xfrm>
            <a:off x="3915288" y="1992422"/>
            <a:ext cx="1355847" cy="369332"/>
          </a:xfrm>
          <a:prstGeom prst="rect">
            <a:avLst/>
          </a:prstGeom>
          <a:noFill/>
        </p:spPr>
        <p:txBody>
          <a:bodyPr wrap="none" rtlCol="0">
            <a:spAutoFit/>
          </a:bodyPr>
          <a:lstStyle/>
          <a:p>
            <a:r>
              <a:rPr lang="en-US" dirty="0"/>
              <a:t>Moisturizers</a:t>
            </a:r>
          </a:p>
        </p:txBody>
      </p:sp>
      <p:sp>
        <p:nvSpPr>
          <p:cNvPr id="8" name="TextBox 7"/>
          <p:cNvSpPr txBox="1"/>
          <p:nvPr/>
        </p:nvSpPr>
        <p:spPr>
          <a:xfrm>
            <a:off x="625701" y="5109013"/>
            <a:ext cx="1901933" cy="646331"/>
          </a:xfrm>
          <a:prstGeom prst="rect">
            <a:avLst/>
          </a:prstGeom>
          <a:noFill/>
        </p:spPr>
        <p:txBody>
          <a:bodyPr wrap="none" rtlCol="0">
            <a:spAutoFit/>
          </a:bodyPr>
          <a:lstStyle/>
          <a:p>
            <a:pPr algn="ctr"/>
            <a:r>
              <a:rPr lang="en-US" dirty="0"/>
              <a:t>Anti-Inflammation </a:t>
            </a:r>
          </a:p>
          <a:p>
            <a:pPr algn="ctr"/>
            <a:r>
              <a:rPr lang="en-US" dirty="0"/>
              <a:t>Medications</a:t>
            </a:r>
          </a:p>
        </p:txBody>
      </p:sp>
      <p:sp>
        <p:nvSpPr>
          <p:cNvPr id="9" name="TextBox 8"/>
          <p:cNvSpPr txBox="1"/>
          <p:nvPr/>
        </p:nvSpPr>
        <p:spPr>
          <a:xfrm>
            <a:off x="4192202" y="6215718"/>
            <a:ext cx="1184940" cy="369332"/>
          </a:xfrm>
          <a:prstGeom prst="rect">
            <a:avLst/>
          </a:prstGeom>
          <a:noFill/>
        </p:spPr>
        <p:txBody>
          <a:bodyPr wrap="none" rtlCol="0">
            <a:spAutoFit/>
          </a:bodyPr>
          <a:lstStyle/>
          <a:p>
            <a:r>
              <a:rPr lang="en-US" dirty="0"/>
              <a:t>Antibiotics</a:t>
            </a:r>
          </a:p>
        </p:txBody>
      </p:sp>
      <p:sp>
        <p:nvSpPr>
          <p:cNvPr id="10" name="TextBox 9"/>
          <p:cNvSpPr txBox="1"/>
          <p:nvPr/>
        </p:nvSpPr>
        <p:spPr>
          <a:xfrm>
            <a:off x="6726028" y="4739681"/>
            <a:ext cx="2201857" cy="369332"/>
          </a:xfrm>
          <a:prstGeom prst="rect">
            <a:avLst/>
          </a:prstGeom>
          <a:noFill/>
        </p:spPr>
        <p:txBody>
          <a:bodyPr wrap="none" rtlCol="0">
            <a:spAutoFit/>
          </a:bodyPr>
          <a:lstStyle/>
          <a:p>
            <a:r>
              <a:rPr lang="en-US" dirty="0"/>
              <a:t>Anti-</a:t>
            </a:r>
            <a:r>
              <a:rPr lang="en-US"/>
              <a:t>Itch Medications</a:t>
            </a:r>
            <a:endParaRPr lang="en-US" dirty="0"/>
          </a:p>
        </p:txBody>
      </p:sp>
      <p:pic>
        <p:nvPicPr>
          <p:cNvPr id="3" name="Online Media 2" descr="Recorded Sound">
            <a:hlinkClick r:id="" action="ppaction://media"/>
            <a:extLst>
              <a:ext uri="{FF2B5EF4-FFF2-40B4-BE49-F238E27FC236}">
                <a16:creationId xmlns="" xmlns:a16="http://schemas.microsoft.com/office/drawing/2014/main" id="{EFDDA3B9-1092-134C-B2C3-65299B0EE0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46538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Bathing</a:t>
            </a:r>
          </a:p>
        </p:txBody>
      </p:sp>
      <p:sp>
        <p:nvSpPr>
          <p:cNvPr id="11" name="Content Placeholder 5"/>
          <p:cNvSpPr>
            <a:spLocks noGrp="1"/>
          </p:cNvSpPr>
          <p:nvPr>
            <p:ph sz="half" idx="2"/>
          </p:nvPr>
        </p:nvSpPr>
        <p:spPr>
          <a:xfrm>
            <a:off x="549274" y="1714501"/>
            <a:ext cx="3840480" cy="4229100"/>
          </a:xfrm>
        </p:spPr>
        <p:txBody>
          <a:bodyPr>
            <a:normAutofit/>
          </a:bodyPr>
          <a:lstStyle/>
          <a:p>
            <a:r>
              <a:rPr lang="en-US" dirty="0"/>
              <a:t>We recommend that you bathe once every day or every other day</a:t>
            </a:r>
          </a:p>
          <a:p>
            <a:r>
              <a:rPr lang="en-US" dirty="0"/>
              <a:t>Always put a moisturizer on after bathing</a:t>
            </a:r>
          </a:p>
          <a:p>
            <a:r>
              <a:rPr lang="en-US" dirty="0"/>
              <a:t>Use gentle soaps</a:t>
            </a:r>
          </a:p>
          <a:p>
            <a:r>
              <a:rPr lang="en-US" dirty="0"/>
              <a:t>If you have medicine creams or ointments then you should put them on right after you bathe, before the moisturizer</a:t>
            </a:r>
          </a:p>
        </p:txBody>
      </p:sp>
      <p:pic>
        <p:nvPicPr>
          <p:cNvPr id="16" name="Content Placeholder 15" descr="5617631.jpg"/>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l="-32383" r="-32383" b="7769"/>
          <a:stretch/>
        </p:blipFill>
        <p:spPr>
          <a:xfrm>
            <a:off x="4310324" y="1714501"/>
            <a:ext cx="4573326" cy="3949699"/>
          </a:xfrm>
          <a:prstGeom prst="rect">
            <a:avLst/>
          </a:prstGeom>
        </p:spPr>
      </p:pic>
      <p:pic>
        <p:nvPicPr>
          <p:cNvPr id="2" name="Online Media 1" descr="Recorded Sound">
            <a:hlinkClick r:id="" action="ppaction://media"/>
            <a:extLst>
              <a:ext uri="{FF2B5EF4-FFF2-40B4-BE49-F238E27FC236}">
                <a16:creationId xmlns="" xmlns:a16="http://schemas.microsoft.com/office/drawing/2014/main" id="{61728FB8-5F84-0A46-A59C-1DDA44FE36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04360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Moisturizers</a:t>
            </a:r>
          </a:p>
        </p:txBody>
      </p:sp>
      <p:sp>
        <p:nvSpPr>
          <p:cNvPr id="8" name="Content Placeholder 7"/>
          <p:cNvSpPr>
            <a:spLocks noGrp="1"/>
          </p:cNvSpPr>
          <p:nvPr>
            <p:ph idx="1"/>
          </p:nvPr>
        </p:nvSpPr>
        <p:spPr/>
        <p:txBody>
          <a:bodyPr>
            <a:normAutofit/>
          </a:bodyPr>
          <a:lstStyle/>
          <a:p>
            <a:r>
              <a:rPr lang="en-US" sz="2000" dirty="0"/>
              <a:t>Not all moisturizers are as good at keeping skin hydrated</a:t>
            </a:r>
          </a:p>
          <a:p>
            <a:r>
              <a:rPr lang="en-US" sz="2000" dirty="0"/>
              <a:t>Generally, the thicker the moisturizer, the better it will work</a:t>
            </a:r>
          </a:p>
          <a:p>
            <a:r>
              <a:rPr lang="en-US" sz="2000" dirty="0"/>
              <a:t>Ointments are the best at keeping our skin hydrated</a:t>
            </a:r>
          </a:p>
          <a:p>
            <a:r>
              <a:rPr lang="en-US" sz="2000" dirty="0"/>
              <a:t>Try not to use moisturizers with smells or perfumes</a:t>
            </a:r>
          </a:p>
        </p:txBody>
      </p:sp>
      <p:graphicFrame>
        <p:nvGraphicFramePr>
          <p:cNvPr id="10" name="Table 9"/>
          <p:cNvGraphicFramePr>
            <a:graphicFrameLocks noGrp="1"/>
          </p:cNvGraphicFramePr>
          <p:nvPr>
            <p:extLst>
              <p:ext uri="{D42A27DB-BD31-4B8C-83A1-F6EECF244321}">
                <p14:modId xmlns:p14="http://schemas.microsoft.com/office/powerpoint/2010/main" val="964131650"/>
              </p:ext>
            </p:extLst>
          </p:nvPr>
        </p:nvGraphicFramePr>
        <p:xfrm>
          <a:off x="457198" y="3967951"/>
          <a:ext cx="8096916" cy="1504556"/>
        </p:xfrm>
        <a:graphic>
          <a:graphicData uri="http://schemas.openxmlformats.org/drawingml/2006/table">
            <a:tbl>
              <a:tblPr firstRow="1" bandRow="1">
                <a:tableStyleId>{3B4B98B0-60AC-42C2-AFA5-B58CD77FA1E5}</a:tableStyleId>
              </a:tblPr>
              <a:tblGrid>
                <a:gridCol w="2698972">
                  <a:extLst>
                    <a:ext uri="{9D8B030D-6E8A-4147-A177-3AD203B41FA5}">
                      <a16:colId xmlns="" xmlns:a16="http://schemas.microsoft.com/office/drawing/2014/main" val="20000"/>
                    </a:ext>
                  </a:extLst>
                </a:gridCol>
                <a:gridCol w="2698972">
                  <a:extLst>
                    <a:ext uri="{9D8B030D-6E8A-4147-A177-3AD203B41FA5}">
                      <a16:colId xmlns="" xmlns:a16="http://schemas.microsoft.com/office/drawing/2014/main" val="20001"/>
                    </a:ext>
                  </a:extLst>
                </a:gridCol>
                <a:gridCol w="2698972">
                  <a:extLst>
                    <a:ext uri="{9D8B030D-6E8A-4147-A177-3AD203B41FA5}">
                      <a16:colId xmlns="" xmlns:a16="http://schemas.microsoft.com/office/drawing/2014/main" val="20002"/>
                    </a:ext>
                  </a:extLst>
                </a:gridCol>
              </a:tblGrid>
              <a:tr h="590156">
                <a:tc>
                  <a:txBody>
                    <a:bodyPr/>
                    <a:lstStyle/>
                    <a:p>
                      <a:pPr algn="ctr"/>
                      <a:r>
                        <a:rPr lang="en-US" dirty="0"/>
                        <a:t>Lotion</a:t>
                      </a:r>
                    </a:p>
                  </a:txBody>
                  <a:tcPr/>
                </a:tc>
                <a:tc>
                  <a:txBody>
                    <a:bodyPr/>
                    <a:lstStyle/>
                    <a:p>
                      <a:pPr algn="ctr"/>
                      <a:r>
                        <a:rPr lang="en-US" dirty="0"/>
                        <a:t>Cream</a:t>
                      </a:r>
                    </a:p>
                  </a:txBody>
                  <a:tcPr/>
                </a:tc>
                <a:tc>
                  <a:txBody>
                    <a:bodyPr/>
                    <a:lstStyle/>
                    <a:p>
                      <a:pPr algn="ctr"/>
                      <a:r>
                        <a:rPr lang="en-US" dirty="0"/>
                        <a:t>Ointment</a:t>
                      </a:r>
                    </a:p>
                  </a:txBody>
                  <a:tcPr/>
                </a:tc>
                <a:extLst>
                  <a:ext uri="{0D108BD9-81ED-4DB2-BD59-A6C34878D82A}">
                    <a16:rowId xmlns="" xmlns:a16="http://schemas.microsoft.com/office/drawing/2014/main" val="10000"/>
                  </a:ext>
                </a:extLst>
              </a:tr>
              <a:tr h="590156">
                <a:tc>
                  <a:txBody>
                    <a:bodyPr/>
                    <a:lstStyle/>
                    <a:p>
                      <a:pPr algn="ctr"/>
                      <a:r>
                        <a:rPr lang="en-US" sz="1800" u="none" strike="noStrike" kern="1200" baseline="0" dirty="0"/>
                        <a:t>Easy to rub in, but work the least at keeping the skin hydrated </a:t>
                      </a:r>
                      <a:endParaRPr lang="en-US" dirty="0"/>
                    </a:p>
                  </a:txBody>
                  <a:tcPr/>
                </a:tc>
                <a:tc>
                  <a:txBody>
                    <a:bodyPr/>
                    <a:lstStyle/>
                    <a:p>
                      <a:pPr algn="ctr"/>
                      <a:r>
                        <a:rPr lang="en-US" dirty="0"/>
                        <a:t>Are between</a:t>
                      </a:r>
                    </a:p>
                  </a:txBody>
                  <a:tcPr/>
                </a:tc>
                <a:tc>
                  <a:txBody>
                    <a:bodyPr/>
                    <a:lstStyle/>
                    <a:p>
                      <a:pPr algn="ctr"/>
                      <a:r>
                        <a:rPr lang="en-US" sz="1800" u="none" strike="noStrike" kern="1200" baseline="0" dirty="0"/>
                        <a:t>Are the thickest and the best at keeping the skin hydrated </a:t>
                      </a:r>
                      <a:endParaRPr lang="en-US" dirty="0"/>
                    </a:p>
                  </a:txBody>
                  <a:tcPr/>
                </a:tc>
                <a:extLst>
                  <a:ext uri="{0D108BD9-81ED-4DB2-BD59-A6C34878D82A}">
                    <a16:rowId xmlns="" xmlns:a16="http://schemas.microsoft.com/office/drawing/2014/main" val="10001"/>
                  </a:ext>
                </a:extLst>
              </a:tr>
            </a:tbl>
          </a:graphicData>
        </a:graphic>
      </p:graphicFrame>
      <p:pic>
        <p:nvPicPr>
          <p:cNvPr id="3" name="Online Media 2" descr="Recorded Sound">
            <a:hlinkClick r:id="" action="ppaction://media"/>
            <a:extLst>
              <a:ext uri="{FF2B5EF4-FFF2-40B4-BE49-F238E27FC236}">
                <a16:creationId xmlns="" xmlns:a16="http://schemas.microsoft.com/office/drawing/2014/main" id="{A57D8041-2665-8F4F-8533-BCD28D48EC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27883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3600" dirty="0"/>
              <a:t>Sometimes we need medicated creams and ointments to treat eczema because moisturizers are not strong enough on their own to decrease the inflammation in the skin</a:t>
            </a:r>
          </a:p>
        </p:txBody>
      </p:sp>
      <p:pic>
        <p:nvPicPr>
          <p:cNvPr id="4" name="Online Media 3" descr="Recorded Sound">
            <a:hlinkClick r:id="" action="ppaction://media"/>
            <a:extLst>
              <a:ext uri="{FF2B5EF4-FFF2-40B4-BE49-F238E27FC236}">
                <a16:creationId xmlns="" xmlns:a16="http://schemas.microsoft.com/office/drawing/2014/main" id="{B299FE65-40F6-9645-BA9C-92E12FE70B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12535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Topical Steroids</a:t>
            </a:r>
          </a:p>
        </p:txBody>
      </p:sp>
      <p:sp>
        <p:nvSpPr>
          <p:cNvPr id="3" name="Content Placeholder 2"/>
          <p:cNvSpPr>
            <a:spLocks noGrp="1"/>
          </p:cNvSpPr>
          <p:nvPr>
            <p:ph sz="half" idx="2"/>
          </p:nvPr>
        </p:nvSpPr>
        <p:spPr>
          <a:xfrm>
            <a:off x="457200" y="1535113"/>
            <a:ext cx="4040188" cy="4591050"/>
          </a:xfrm>
        </p:spPr>
        <p:txBody>
          <a:bodyPr>
            <a:normAutofit fontScale="85000" lnSpcReduction="10000"/>
          </a:bodyPr>
          <a:lstStyle/>
          <a:p>
            <a:r>
              <a:rPr lang="en-US" dirty="0"/>
              <a:t>Topical steroids are a type of medicine cream or ointment.</a:t>
            </a:r>
          </a:p>
          <a:p>
            <a:r>
              <a:rPr lang="en-US" dirty="0"/>
              <a:t>You put topical steroids on top of the skin.</a:t>
            </a:r>
          </a:p>
          <a:p>
            <a:r>
              <a:rPr lang="en-US" dirty="0"/>
              <a:t>They are the standard way to treat for inflammation (when skin is red, bumpy, oozy or flaky)</a:t>
            </a:r>
          </a:p>
          <a:p>
            <a:r>
              <a:rPr lang="en-US" dirty="0"/>
              <a:t>Not all topical steroids are the same. Some topical steroids are very weak, but others are strong.</a:t>
            </a:r>
          </a:p>
          <a:p>
            <a:r>
              <a:rPr lang="en-US" dirty="0"/>
              <a:t>These medicines can be used safely when used according to your health care </a:t>
            </a:r>
            <a:r>
              <a:rPr lang="en-US" dirty="0" err="1"/>
              <a:t>providerʹs</a:t>
            </a:r>
            <a:r>
              <a:rPr lang="en-US" dirty="0"/>
              <a:t> instructions</a:t>
            </a:r>
          </a:p>
        </p:txBody>
      </p:sp>
      <p:pic>
        <p:nvPicPr>
          <p:cNvPr id="14" name="Screen Shot 2018-12-18 at 12.18.22 PM.png" descr="Screen Shot 2018-12-18 at 12.18.22 PM.png"/>
          <p:cNvPicPr>
            <a:picLocks noChangeAspect="1"/>
          </p:cNvPicPr>
          <p:nvPr/>
        </p:nvPicPr>
        <p:blipFill>
          <a:blip r:embed="rId4"/>
          <a:srcRect l="3939" r="3939"/>
          <a:stretch>
            <a:fillRect/>
          </a:stretch>
        </p:blipFill>
        <p:spPr>
          <a:xfrm>
            <a:off x="5137148" y="1600200"/>
            <a:ext cx="3327402" cy="4991100"/>
          </a:xfrm>
          <a:prstGeom prst="rect">
            <a:avLst/>
          </a:prstGeom>
        </p:spPr>
      </p:pic>
      <p:pic>
        <p:nvPicPr>
          <p:cNvPr id="4" name="Online Media 3" descr="Recorded Sound">
            <a:hlinkClick r:id="" action="ppaction://media"/>
            <a:extLst>
              <a:ext uri="{FF2B5EF4-FFF2-40B4-BE49-F238E27FC236}">
                <a16:creationId xmlns="" xmlns:a16="http://schemas.microsoft.com/office/drawing/2014/main" id="{44174D6C-924E-1446-B0AB-01F8CE1337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16039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WINDOWS\Desktop\Temp Handout File\Hershey images\402_atopic_infant_dist1.jpg"/>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1262</TotalTime>
  <Words>976</Words>
  <Application>Microsoft Office PowerPoint</Application>
  <PresentationFormat>On-screen Show (4:3)</PresentationFormat>
  <Paragraphs>80</Paragraphs>
  <Slides>16</Slides>
  <Notes>0</Notes>
  <HiddenSlides>0</HiddenSlides>
  <MMClips>17</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Breeze</vt:lpstr>
      <vt:lpstr>Eczema: An Overview</vt:lpstr>
      <vt:lpstr>Definitions</vt:lpstr>
      <vt:lpstr>What causes eczema?</vt:lpstr>
      <vt:lpstr>What’s with Eczema and Allergies?</vt:lpstr>
      <vt:lpstr>Principles of Eczema Treatment</vt:lpstr>
      <vt:lpstr>Bathing</vt:lpstr>
      <vt:lpstr>Moisturizers</vt:lpstr>
      <vt:lpstr>PowerPoint Presentation</vt:lpstr>
      <vt:lpstr>Topical Steroids</vt:lpstr>
      <vt:lpstr>Topical Steroid Safety</vt:lpstr>
      <vt:lpstr>How to Use Topical Steroids</vt:lpstr>
      <vt:lpstr>Other Medications</vt:lpstr>
      <vt:lpstr>Systemic Therapy</vt:lpstr>
      <vt:lpstr>What about Antihistamines?</vt:lpstr>
      <vt:lpstr>What About Antibiotics?</vt:lpstr>
      <vt:lpstr>Summary</vt:lpstr>
    </vt:vector>
  </TitlesOfParts>
  <Company>Northwestern Feinberg School of Medicine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Eczema: An Overview</dc:title>
  <dc:creator>Anshika Kaushik</dc:creator>
  <cp:lastModifiedBy>Rosenbaum, Sharyn</cp:lastModifiedBy>
  <cp:revision>54</cp:revision>
  <dcterms:created xsi:type="dcterms:W3CDTF">2019-10-28T19:30:23Z</dcterms:created>
  <dcterms:modified xsi:type="dcterms:W3CDTF">2020-01-24T17:31:25Z</dcterms:modified>
</cp:coreProperties>
</file>