
<file path=[Content_Types].xml><?xml version="1.0" encoding="utf-8"?>
<Types xmlns="http://schemas.openxmlformats.org/package/2006/content-types">
  <Default Extension="png" ContentType="image/png"/>
  <Default Extension="pdf" ContentType="application/pd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79" r:id="rId2"/>
  </p:sldMasterIdLst>
  <p:notesMasterIdLst>
    <p:notesMasterId r:id="rId45"/>
  </p:notesMasterIdLst>
  <p:sldIdLst>
    <p:sldId id="459" r:id="rId3"/>
    <p:sldId id="460" r:id="rId4"/>
    <p:sldId id="499" r:id="rId5"/>
    <p:sldId id="501" r:id="rId6"/>
    <p:sldId id="533" r:id="rId7"/>
    <p:sldId id="473" r:id="rId8"/>
    <p:sldId id="492" r:id="rId9"/>
    <p:sldId id="514" r:id="rId10"/>
    <p:sldId id="515" r:id="rId11"/>
    <p:sldId id="503" r:id="rId12"/>
    <p:sldId id="506" r:id="rId13"/>
    <p:sldId id="531" r:id="rId14"/>
    <p:sldId id="532" r:id="rId15"/>
    <p:sldId id="502" r:id="rId16"/>
    <p:sldId id="461" r:id="rId17"/>
    <p:sldId id="462" r:id="rId18"/>
    <p:sldId id="486" r:id="rId19"/>
    <p:sldId id="520" r:id="rId20"/>
    <p:sldId id="521" r:id="rId21"/>
    <p:sldId id="522" r:id="rId22"/>
    <p:sldId id="513" r:id="rId23"/>
    <p:sldId id="526" r:id="rId24"/>
    <p:sldId id="510" r:id="rId25"/>
    <p:sldId id="527" r:id="rId26"/>
    <p:sldId id="511" r:id="rId27"/>
    <p:sldId id="512" r:id="rId28"/>
    <p:sldId id="528" r:id="rId29"/>
    <p:sldId id="524" r:id="rId30"/>
    <p:sldId id="529" r:id="rId31"/>
    <p:sldId id="525" r:id="rId32"/>
    <p:sldId id="507" r:id="rId33"/>
    <p:sldId id="474" r:id="rId34"/>
    <p:sldId id="482" r:id="rId35"/>
    <p:sldId id="475" r:id="rId36"/>
    <p:sldId id="534" r:id="rId37"/>
    <p:sldId id="535" r:id="rId38"/>
    <p:sldId id="508" r:id="rId39"/>
    <p:sldId id="509" r:id="rId40"/>
    <p:sldId id="536" r:id="rId41"/>
    <p:sldId id="537" r:id="rId42"/>
    <p:sldId id="519" r:id="rId43"/>
    <p:sldId id="31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B7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93508" autoAdjust="0"/>
  </p:normalViewPr>
  <p:slideViewPr>
    <p:cSldViewPr snapToGrid="0">
      <p:cViewPr varScale="1">
        <p:scale>
          <a:sx n="103" d="100"/>
          <a:sy n="103" d="100"/>
        </p:scale>
        <p:origin x="-702"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1" d="100"/>
          <a:sy n="71" d="100"/>
        </p:scale>
        <p:origin x="314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6A1704-32F9-405D-8C38-4F723116B13F}" type="doc">
      <dgm:prSet loTypeId="urn:microsoft.com/office/officeart/2005/8/layout/lProcess2" loCatId="list" qsTypeId="urn:microsoft.com/office/officeart/2005/8/quickstyle/simple1" qsCatId="simple" csTypeId="urn:microsoft.com/office/officeart/2005/8/colors/accent2_2" csCatId="accent2" phldr="1"/>
      <dgm:spPr/>
      <dgm:t>
        <a:bodyPr/>
        <a:lstStyle/>
        <a:p>
          <a:endParaRPr lang="en-US"/>
        </a:p>
      </dgm:t>
    </dgm:pt>
    <dgm:pt modelId="{78D7E5E6-DFE9-49E3-90CD-5EA12F48CC2D}">
      <dgm:prSet phldrT="[Text]"/>
      <dgm:spPr/>
      <dgm:t>
        <a:bodyPr/>
        <a:lstStyle/>
        <a:p>
          <a:r>
            <a:rPr lang="en-US" dirty="0"/>
            <a:t>Step 1: Identify the technique</a:t>
          </a:r>
        </a:p>
      </dgm:t>
    </dgm:pt>
    <dgm:pt modelId="{767CB4E2-806B-4210-81BA-0F482149C648}" type="parTrans" cxnId="{C9139096-7043-4495-BCA6-73E58F6C9ECC}">
      <dgm:prSet/>
      <dgm:spPr/>
      <dgm:t>
        <a:bodyPr/>
        <a:lstStyle/>
        <a:p>
          <a:endParaRPr lang="en-US"/>
        </a:p>
      </dgm:t>
    </dgm:pt>
    <dgm:pt modelId="{9CEFAE4D-3CE0-4DCF-8775-C03CD45703F6}" type="sibTrans" cxnId="{C9139096-7043-4495-BCA6-73E58F6C9ECC}">
      <dgm:prSet/>
      <dgm:spPr/>
      <dgm:t>
        <a:bodyPr/>
        <a:lstStyle/>
        <a:p>
          <a:endParaRPr lang="en-US"/>
        </a:p>
      </dgm:t>
    </dgm:pt>
    <dgm:pt modelId="{24F6E518-B4B1-4798-A58F-FFA8D27A93F7}">
      <dgm:prSet phldrT="[Text]"/>
      <dgm:spPr/>
      <dgm:t>
        <a:bodyPr/>
        <a:lstStyle/>
        <a:p>
          <a:r>
            <a:rPr lang="en-US" dirty="0"/>
            <a:t>Conspiracy</a:t>
          </a:r>
        </a:p>
      </dgm:t>
    </dgm:pt>
    <dgm:pt modelId="{5B74FD08-9E4B-4233-9AED-659B0A5244B5}" type="parTrans" cxnId="{F2FE9AF6-4B6A-4CB9-A646-3774B9747179}">
      <dgm:prSet/>
      <dgm:spPr/>
      <dgm:t>
        <a:bodyPr/>
        <a:lstStyle/>
        <a:p>
          <a:endParaRPr lang="en-US"/>
        </a:p>
      </dgm:t>
    </dgm:pt>
    <dgm:pt modelId="{8EB5EF7C-B3C5-4C6D-A429-32D7544F2962}" type="sibTrans" cxnId="{F2FE9AF6-4B6A-4CB9-A646-3774B9747179}">
      <dgm:prSet/>
      <dgm:spPr/>
      <dgm:t>
        <a:bodyPr/>
        <a:lstStyle/>
        <a:p>
          <a:endParaRPr lang="en-US"/>
        </a:p>
      </dgm:t>
    </dgm:pt>
    <dgm:pt modelId="{153E6994-0B9D-4CFC-8C20-5F78DB2BEEA3}">
      <dgm:prSet phldrT="[Text]"/>
      <dgm:spPr/>
      <dgm:t>
        <a:bodyPr/>
        <a:lstStyle/>
        <a:p>
          <a:r>
            <a:rPr lang="en-US" dirty="0"/>
            <a:t>Step 2: Identify the topic</a:t>
          </a:r>
        </a:p>
      </dgm:t>
    </dgm:pt>
    <dgm:pt modelId="{87646ED3-2D79-425F-8EB1-7E295F50ADFF}" type="parTrans" cxnId="{3EEFFB45-BD0E-4CAB-BBB0-74C6B58A947D}">
      <dgm:prSet/>
      <dgm:spPr/>
      <dgm:t>
        <a:bodyPr/>
        <a:lstStyle/>
        <a:p>
          <a:endParaRPr lang="en-US"/>
        </a:p>
      </dgm:t>
    </dgm:pt>
    <dgm:pt modelId="{42590F14-2C80-4BE4-96FB-CB3CE7313717}" type="sibTrans" cxnId="{3EEFFB45-BD0E-4CAB-BBB0-74C6B58A947D}">
      <dgm:prSet/>
      <dgm:spPr/>
      <dgm:t>
        <a:bodyPr/>
        <a:lstStyle/>
        <a:p>
          <a:endParaRPr lang="en-US"/>
        </a:p>
      </dgm:t>
    </dgm:pt>
    <dgm:pt modelId="{98FCFCC9-9BD3-4140-8DBE-04A2EC622D31}">
      <dgm:prSet phldrT="[Text]"/>
      <dgm:spPr/>
      <dgm:t>
        <a:bodyPr/>
        <a:lstStyle/>
        <a:p>
          <a:r>
            <a:rPr lang="en-US" dirty="0"/>
            <a:t>Trust</a:t>
          </a:r>
        </a:p>
      </dgm:t>
    </dgm:pt>
    <dgm:pt modelId="{92F20B70-6BAD-4F4D-A7FF-0F19F4C4163D}" type="parTrans" cxnId="{075A6061-3811-43FD-892C-FB04ACA3292D}">
      <dgm:prSet/>
      <dgm:spPr/>
      <dgm:t>
        <a:bodyPr/>
        <a:lstStyle/>
        <a:p>
          <a:endParaRPr lang="en-US"/>
        </a:p>
      </dgm:t>
    </dgm:pt>
    <dgm:pt modelId="{4A2499A5-70AF-432D-9B69-C6F81D7D8AF7}" type="sibTrans" cxnId="{075A6061-3811-43FD-892C-FB04ACA3292D}">
      <dgm:prSet/>
      <dgm:spPr/>
      <dgm:t>
        <a:bodyPr/>
        <a:lstStyle/>
        <a:p>
          <a:endParaRPr lang="en-US"/>
        </a:p>
      </dgm:t>
    </dgm:pt>
    <dgm:pt modelId="{F426A52B-1F57-468E-9283-517D907F539A}">
      <dgm:prSet phldrT="[Text]"/>
      <dgm:spPr/>
      <dgm:t>
        <a:bodyPr/>
        <a:lstStyle/>
        <a:p>
          <a:r>
            <a:rPr lang="en-US" dirty="0"/>
            <a:t>Step 3: Respond with key message</a:t>
          </a:r>
        </a:p>
      </dgm:t>
    </dgm:pt>
    <dgm:pt modelId="{118727AC-F580-4247-91D8-53CDA08E1112}" type="parTrans" cxnId="{CB7845AB-3247-478F-9362-D846A5DAB78A}">
      <dgm:prSet/>
      <dgm:spPr/>
      <dgm:t>
        <a:bodyPr/>
        <a:lstStyle/>
        <a:p>
          <a:endParaRPr lang="en-US"/>
        </a:p>
      </dgm:t>
    </dgm:pt>
    <dgm:pt modelId="{7A0F4F9A-664D-4564-9A98-9F52B144F47E}" type="sibTrans" cxnId="{CB7845AB-3247-478F-9362-D846A5DAB78A}">
      <dgm:prSet/>
      <dgm:spPr/>
      <dgm:t>
        <a:bodyPr/>
        <a:lstStyle/>
        <a:p>
          <a:endParaRPr lang="en-US"/>
        </a:p>
      </dgm:t>
    </dgm:pt>
    <dgm:pt modelId="{41F441EA-B349-4E70-869B-42603EB2B888}">
      <dgm:prSet phldrT="[Text]"/>
      <dgm:spPr/>
      <dgm:t>
        <a:bodyPr/>
        <a:lstStyle/>
        <a:p>
          <a:r>
            <a:rPr lang="en-US" dirty="0"/>
            <a:t>Unmask the technique used</a:t>
          </a:r>
        </a:p>
      </dgm:t>
    </dgm:pt>
    <dgm:pt modelId="{4074B562-3344-4AE5-887F-B388476DCDFE}" type="parTrans" cxnId="{64C9C411-FB28-4DAD-9832-B5FAEB39D24C}">
      <dgm:prSet/>
      <dgm:spPr/>
      <dgm:t>
        <a:bodyPr/>
        <a:lstStyle/>
        <a:p>
          <a:endParaRPr lang="en-US"/>
        </a:p>
      </dgm:t>
    </dgm:pt>
    <dgm:pt modelId="{903ED6D5-1B5C-4DE3-B882-5D67DD0930C8}" type="sibTrans" cxnId="{64C9C411-FB28-4DAD-9832-B5FAEB39D24C}">
      <dgm:prSet/>
      <dgm:spPr/>
      <dgm:t>
        <a:bodyPr/>
        <a:lstStyle/>
        <a:p>
          <a:endParaRPr lang="en-US"/>
        </a:p>
      </dgm:t>
    </dgm:pt>
    <dgm:pt modelId="{3B3DBAB7-3DF2-4B5F-9439-0B5E7687F230}">
      <dgm:prSet phldrT="[Text]"/>
      <dgm:spPr/>
      <dgm:t>
        <a:bodyPr/>
        <a:lstStyle/>
        <a:p>
          <a:r>
            <a:rPr lang="en-US" dirty="0"/>
            <a:t>Fake Experts</a:t>
          </a:r>
        </a:p>
      </dgm:t>
    </dgm:pt>
    <dgm:pt modelId="{13BF9CA1-3762-49D0-B3C7-9D8104C42634}" type="parTrans" cxnId="{7249DFC1-ECED-4F1D-A3D9-1B69673C6C57}">
      <dgm:prSet/>
      <dgm:spPr/>
      <dgm:t>
        <a:bodyPr/>
        <a:lstStyle/>
        <a:p>
          <a:endParaRPr lang="en-US"/>
        </a:p>
      </dgm:t>
    </dgm:pt>
    <dgm:pt modelId="{2B127A96-F4C6-41C1-B766-95D6E2D12A7C}" type="sibTrans" cxnId="{7249DFC1-ECED-4F1D-A3D9-1B69673C6C57}">
      <dgm:prSet/>
      <dgm:spPr/>
      <dgm:t>
        <a:bodyPr/>
        <a:lstStyle/>
        <a:p>
          <a:endParaRPr lang="en-US"/>
        </a:p>
      </dgm:t>
    </dgm:pt>
    <dgm:pt modelId="{490EE1D8-7784-4586-9B8D-5FDDCDF50DEE}">
      <dgm:prSet phldrT="[Text]"/>
      <dgm:spPr/>
      <dgm:t>
        <a:bodyPr/>
        <a:lstStyle/>
        <a:p>
          <a:r>
            <a:rPr lang="en-US" dirty="0"/>
            <a:t>Selectivity</a:t>
          </a:r>
        </a:p>
      </dgm:t>
    </dgm:pt>
    <dgm:pt modelId="{F6B82288-B5B0-43AA-B719-7A1732CBF410}" type="parTrans" cxnId="{2C1AEA62-7175-4554-B6F8-D7A6AB15AED1}">
      <dgm:prSet/>
      <dgm:spPr/>
      <dgm:t>
        <a:bodyPr/>
        <a:lstStyle/>
        <a:p>
          <a:endParaRPr lang="en-US"/>
        </a:p>
      </dgm:t>
    </dgm:pt>
    <dgm:pt modelId="{B0C9FA7A-033D-4F0F-865D-838C6715B243}" type="sibTrans" cxnId="{2C1AEA62-7175-4554-B6F8-D7A6AB15AED1}">
      <dgm:prSet/>
      <dgm:spPr/>
      <dgm:t>
        <a:bodyPr/>
        <a:lstStyle/>
        <a:p>
          <a:endParaRPr lang="en-US"/>
        </a:p>
      </dgm:t>
    </dgm:pt>
    <dgm:pt modelId="{201389D9-DE2A-4236-ADC0-B590C4E9B918}">
      <dgm:prSet phldrT="[Text]"/>
      <dgm:spPr/>
      <dgm:t>
        <a:bodyPr/>
        <a:lstStyle/>
        <a:p>
          <a:r>
            <a:rPr lang="en-US" dirty="0"/>
            <a:t>Impossible expectations</a:t>
          </a:r>
        </a:p>
      </dgm:t>
    </dgm:pt>
    <dgm:pt modelId="{B1003CD9-4C17-4F1A-BDB2-8BB3A17368D9}" type="parTrans" cxnId="{209ACF93-1302-4A08-9E9A-4176B801B875}">
      <dgm:prSet/>
      <dgm:spPr/>
      <dgm:t>
        <a:bodyPr/>
        <a:lstStyle/>
        <a:p>
          <a:endParaRPr lang="en-US"/>
        </a:p>
      </dgm:t>
    </dgm:pt>
    <dgm:pt modelId="{138854D4-06DA-4F5D-AD6B-C9146ECB50C7}" type="sibTrans" cxnId="{209ACF93-1302-4A08-9E9A-4176B801B875}">
      <dgm:prSet/>
      <dgm:spPr/>
      <dgm:t>
        <a:bodyPr/>
        <a:lstStyle/>
        <a:p>
          <a:endParaRPr lang="en-US"/>
        </a:p>
      </dgm:t>
    </dgm:pt>
    <dgm:pt modelId="{69F29E46-0768-4978-89E4-4BDA304C62D2}">
      <dgm:prSet phldrT="[Text]"/>
      <dgm:spPr/>
      <dgm:t>
        <a:bodyPr/>
        <a:lstStyle/>
        <a:p>
          <a:r>
            <a:rPr lang="en-US" dirty="0"/>
            <a:t>Misrepresentation/False logic</a:t>
          </a:r>
        </a:p>
      </dgm:t>
    </dgm:pt>
    <dgm:pt modelId="{13CAC631-0325-48D8-8EAE-2D2FE8F25A30}" type="parTrans" cxnId="{CE9C3748-DF5F-4AAB-AC0E-AB9DB2649918}">
      <dgm:prSet/>
      <dgm:spPr/>
      <dgm:t>
        <a:bodyPr/>
        <a:lstStyle/>
        <a:p>
          <a:endParaRPr lang="en-US"/>
        </a:p>
      </dgm:t>
    </dgm:pt>
    <dgm:pt modelId="{CCA51275-4D4E-4405-8F1D-664F8FBD72AA}" type="sibTrans" cxnId="{CE9C3748-DF5F-4AAB-AC0E-AB9DB2649918}">
      <dgm:prSet/>
      <dgm:spPr/>
      <dgm:t>
        <a:bodyPr/>
        <a:lstStyle/>
        <a:p>
          <a:endParaRPr lang="en-US"/>
        </a:p>
      </dgm:t>
    </dgm:pt>
    <dgm:pt modelId="{658534A9-D81B-434A-9BC8-E2F7208FFDBA}">
      <dgm:prSet phldrT="[Text]"/>
      <dgm:spPr/>
      <dgm:t>
        <a:bodyPr/>
        <a:lstStyle/>
        <a:p>
          <a:r>
            <a:rPr lang="en-US" dirty="0"/>
            <a:t>Threat of disease</a:t>
          </a:r>
        </a:p>
      </dgm:t>
    </dgm:pt>
    <dgm:pt modelId="{48B96593-BC69-423B-997C-961650519ED1}" type="parTrans" cxnId="{7DD528EA-A575-4DCA-AFD1-643ECB166D12}">
      <dgm:prSet/>
      <dgm:spPr/>
      <dgm:t>
        <a:bodyPr/>
        <a:lstStyle/>
        <a:p>
          <a:endParaRPr lang="en-US"/>
        </a:p>
      </dgm:t>
    </dgm:pt>
    <dgm:pt modelId="{AD06210C-F43E-4574-B34D-E43C55598047}" type="sibTrans" cxnId="{7DD528EA-A575-4DCA-AFD1-643ECB166D12}">
      <dgm:prSet/>
      <dgm:spPr/>
      <dgm:t>
        <a:bodyPr/>
        <a:lstStyle/>
        <a:p>
          <a:endParaRPr lang="en-US"/>
        </a:p>
      </dgm:t>
    </dgm:pt>
    <dgm:pt modelId="{5053ABFC-D6DA-45DD-A8A8-42EAE7E88668}">
      <dgm:prSet phldrT="[Text]"/>
      <dgm:spPr/>
      <dgm:t>
        <a:bodyPr/>
        <a:lstStyle/>
        <a:p>
          <a:r>
            <a:rPr lang="en-US" dirty="0"/>
            <a:t>Effectiveness</a:t>
          </a:r>
        </a:p>
      </dgm:t>
    </dgm:pt>
    <dgm:pt modelId="{6CC6E844-1E41-44A9-8BD5-D443DAB476AC}" type="parTrans" cxnId="{3C66CBDF-12BC-431A-BF7D-29DAC322F762}">
      <dgm:prSet/>
      <dgm:spPr/>
      <dgm:t>
        <a:bodyPr/>
        <a:lstStyle/>
        <a:p>
          <a:endParaRPr lang="en-US"/>
        </a:p>
      </dgm:t>
    </dgm:pt>
    <dgm:pt modelId="{81F0DC77-E41F-4DB1-B8FF-1E9C72A821FC}" type="sibTrans" cxnId="{3C66CBDF-12BC-431A-BF7D-29DAC322F762}">
      <dgm:prSet/>
      <dgm:spPr/>
      <dgm:t>
        <a:bodyPr/>
        <a:lstStyle/>
        <a:p>
          <a:endParaRPr lang="en-US"/>
        </a:p>
      </dgm:t>
    </dgm:pt>
    <dgm:pt modelId="{1A8B9B41-8F3B-4174-86F4-4CFE46734C20}">
      <dgm:prSet phldrT="[Text]"/>
      <dgm:spPr/>
      <dgm:t>
        <a:bodyPr/>
        <a:lstStyle/>
        <a:p>
          <a:r>
            <a:rPr lang="en-US" dirty="0"/>
            <a:t>Safety</a:t>
          </a:r>
        </a:p>
      </dgm:t>
    </dgm:pt>
    <dgm:pt modelId="{92649E68-B749-4E09-A52C-87ADCF5CE542}" type="parTrans" cxnId="{1104019F-793B-43A7-A42C-66D7CBFDAAA3}">
      <dgm:prSet/>
      <dgm:spPr/>
      <dgm:t>
        <a:bodyPr/>
        <a:lstStyle/>
        <a:p>
          <a:endParaRPr lang="en-US"/>
        </a:p>
      </dgm:t>
    </dgm:pt>
    <dgm:pt modelId="{EE5F8AC4-BE83-4F96-BD18-2F45F6F2FEB3}" type="sibTrans" cxnId="{1104019F-793B-43A7-A42C-66D7CBFDAAA3}">
      <dgm:prSet/>
      <dgm:spPr/>
      <dgm:t>
        <a:bodyPr/>
        <a:lstStyle/>
        <a:p>
          <a:endParaRPr lang="en-US"/>
        </a:p>
      </dgm:t>
    </dgm:pt>
    <dgm:pt modelId="{45BAB0ED-88C5-4CE9-9F5F-F8B36C44FDF6}">
      <dgm:prSet phldrT="[Text]"/>
      <dgm:spPr/>
      <dgm:t>
        <a:bodyPr/>
        <a:lstStyle/>
        <a:p>
          <a:r>
            <a:rPr lang="en-US" dirty="0"/>
            <a:t>Alternatives</a:t>
          </a:r>
        </a:p>
      </dgm:t>
    </dgm:pt>
    <dgm:pt modelId="{1C55ACB6-BB09-4285-AD41-E4BAF7759376}" type="parTrans" cxnId="{58BC7339-4705-4096-B457-F95043F92EDF}">
      <dgm:prSet/>
      <dgm:spPr/>
      <dgm:t>
        <a:bodyPr/>
        <a:lstStyle/>
        <a:p>
          <a:endParaRPr lang="en-US"/>
        </a:p>
      </dgm:t>
    </dgm:pt>
    <dgm:pt modelId="{75D8A8EA-41DE-4030-94E5-3E9FCEE9B6B9}" type="sibTrans" cxnId="{58BC7339-4705-4096-B457-F95043F92EDF}">
      <dgm:prSet/>
      <dgm:spPr/>
      <dgm:t>
        <a:bodyPr/>
        <a:lstStyle/>
        <a:p>
          <a:endParaRPr lang="en-US"/>
        </a:p>
      </dgm:t>
    </dgm:pt>
    <dgm:pt modelId="{8288EFDB-F3A1-4D88-A154-C8BEC061C952}">
      <dgm:prSet phldrT="[Text]"/>
      <dgm:spPr/>
      <dgm:t>
        <a:bodyPr/>
        <a:lstStyle/>
        <a:p>
          <a:r>
            <a:rPr lang="en-US" dirty="0"/>
            <a:t>Use key messages that relate to the topic raised</a:t>
          </a:r>
        </a:p>
      </dgm:t>
    </dgm:pt>
    <dgm:pt modelId="{0D5DBEB5-D5FE-4E78-A3CE-FE241E72D93C}" type="parTrans" cxnId="{D7BCA650-918A-4529-B080-32BD4FCEF450}">
      <dgm:prSet/>
      <dgm:spPr/>
      <dgm:t>
        <a:bodyPr/>
        <a:lstStyle/>
        <a:p>
          <a:endParaRPr lang="en-US"/>
        </a:p>
      </dgm:t>
    </dgm:pt>
    <dgm:pt modelId="{265304EF-7F4F-46F3-A98C-6F176ED53460}" type="sibTrans" cxnId="{D7BCA650-918A-4529-B080-32BD4FCEF450}">
      <dgm:prSet/>
      <dgm:spPr/>
      <dgm:t>
        <a:bodyPr/>
        <a:lstStyle/>
        <a:p>
          <a:endParaRPr lang="en-US"/>
        </a:p>
      </dgm:t>
    </dgm:pt>
    <dgm:pt modelId="{E6AC51BC-879E-4BD9-92E8-67E677F79330}" type="pres">
      <dgm:prSet presAssocID="{416A1704-32F9-405D-8C38-4F723116B13F}" presName="theList" presStyleCnt="0">
        <dgm:presLayoutVars>
          <dgm:dir/>
          <dgm:animLvl val="lvl"/>
          <dgm:resizeHandles val="exact"/>
        </dgm:presLayoutVars>
      </dgm:prSet>
      <dgm:spPr/>
      <dgm:t>
        <a:bodyPr/>
        <a:lstStyle/>
        <a:p>
          <a:endParaRPr lang="en-US"/>
        </a:p>
      </dgm:t>
    </dgm:pt>
    <dgm:pt modelId="{728B4EFE-9803-463A-93F3-B317682EE1D7}" type="pres">
      <dgm:prSet presAssocID="{78D7E5E6-DFE9-49E3-90CD-5EA12F48CC2D}" presName="compNode" presStyleCnt="0"/>
      <dgm:spPr/>
    </dgm:pt>
    <dgm:pt modelId="{C99655EE-88F5-4335-8E1C-EE3CB1930865}" type="pres">
      <dgm:prSet presAssocID="{78D7E5E6-DFE9-49E3-90CD-5EA12F48CC2D}" presName="aNode" presStyleLbl="bgShp" presStyleIdx="0" presStyleCnt="3"/>
      <dgm:spPr/>
      <dgm:t>
        <a:bodyPr/>
        <a:lstStyle/>
        <a:p>
          <a:endParaRPr lang="en-US"/>
        </a:p>
      </dgm:t>
    </dgm:pt>
    <dgm:pt modelId="{5E833891-D885-4147-ABBD-DF19D3768960}" type="pres">
      <dgm:prSet presAssocID="{78D7E5E6-DFE9-49E3-90CD-5EA12F48CC2D}" presName="textNode" presStyleLbl="bgShp" presStyleIdx="0" presStyleCnt="3"/>
      <dgm:spPr/>
      <dgm:t>
        <a:bodyPr/>
        <a:lstStyle/>
        <a:p>
          <a:endParaRPr lang="en-US"/>
        </a:p>
      </dgm:t>
    </dgm:pt>
    <dgm:pt modelId="{16747EDC-6684-4A5F-9D11-310B05243E4A}" type="pres">
      <dgm:prSet presAssocID="{78D7E5E6-DFE9-49E3-90CD-5EA12F48CC2D}" presName="compChildNode" presStyleCnt="0"/>
      <dgm:spPr/>
    </dgm:pt>
    <dgm:pt modelId="{55F80141-6351-4831-8C4A-8A13542730B9}" type="pres">
      <dgm:prSet presAssocID="{78D7E5E6-DFE9-49E3-90CD-5EA12F48CC2D}" presName="theInnerList" presStyleCnt="0"/>
      <dgm:spPr/>
    </dgm:pt>
    <dgm:pt modelId="{B25C4373-C989-4C11-A3EF-A0C74970DE4C}" type="pres">
      <dgm:prSet presAssocID="{24F6E518-B4B1-4798-A58F-FFA8D27A93F7}" presName="childNode" presStyleLbl="node1" presStyleIdx="0" presStyleCnt="12">
        <dgm:presLayoutVars>
          <dgm:bulletEnabled val="1"/>
        </dgm:presLayoutVars>
      </dgm:prSet>
      <dgm:spPr/>
      <dgm:t>
        <a:bodyPr/>
        <a:lstStyle/>
        <a:p>
          <a:endParaRPr lang="en-US"/>
        </a:p>
      </dgm:t>
    </dgm:pt>
    <dgm:pt modelId="{0F70D57E-E23B-41EE-83B2-01068EA33912}" type="pres">
      <dgm:prSet presAssocID="{24F6E518-B4B1-4798-A58F-FFA8D27A93F7}" presName="aSpace2" presStyleCnt="0"/>
      <dgm:spPr/>
    </dgm:pt>
    <dgm:pt modelId="{9D1F59E3-F278-4D6D-9E3A-AAB3429CF24E}" type="pres">
      <dgm:prSet presAssocID="{3B3DBAB7-3DF2-4B5F-9439-0B5E7687F230}" presName="childNode" presStyleLbl="node1" presStyleIdx="1" presStyleCnt="12">
        <dgm:presLayoutVars>
          <dgm:bulletEnabled val="1"/>
        </dgm:presLayoutVars>
      </dgm:prSet>
      <dgm:spPr/>
      <dgm:t>
        <a:bodyPr/>
        <a:lstStyle/>
        <a:p>
          <a:endParaRPr lang="en-US"/>
        </a:p>
      </dgm:t>
    </dgm:pt>
    <dgm:pt modelId="{3AE2B421-FB5A-4E86-853C-6581CAAE6FA4}" type="pres">
      <dgm:prSet presAssocID="{3B3DBAB7-3DF2-4B5F-9439-0B5E7687F230}" presName="aSpace2" presStyleCnt="0"/>
      <dgm:spPr/>
    </dgm:pt>
    <dgm:pt modelId="{6138B59F-8051-4387-8900-C45AC0CBFC6C}" type="pres">
      <dgm:prSet presAssocID="{490EE1D8-7784-4586-9B8D-5FDDCDF50DEE}" presName="childNode" presStyleLbl="node1" presStyleIdx="2" presStyleCnt="12">
        <dgm:presLayoutVars>
          <dgm:bulletEnabled val="1"/>
        </dgm:presLayoutVars>
      </dgm:prSet>
      <dgm:spPr/>
      <dgm:t>
        <a:bodyPr/>
        <a:lstStyle/>
        <a:p>
          <a:endParaRPr lang="en-US"/>
        </a:p>
      </dgm:t>
    </dgm:pt>
    <dgm:pt modelId="{689B6DA6-874B-41FE-931A-C766D8125D00}" type="pres">
      <dgm:prSet presAssocID="{490EE1D8-7784-4586-9B8D-5FDDCDF50DEE}" presName="aSpace2" presStyleCnt="0"/>
      <dgm:spPr/>
    </dgm:pt>
    <dgm:pt modelId="{C5BC6FEA-12E1-486A-AF94-61A58A591B3D}" type="pres">
      <dgm:prSet presAssocID="{201389D9-DE2A-4236-ADC0-B590C4E9B918}" presName="childNode" presStyleLbl="node1" presStyleIdx="3" presStyleCnt="12">
        <dgm:presLayoutVars>
          <dgm:bulletEnabled val="1"/>
        </dgm:presLayoutVars>
      </dgm:prSet>
      <dgm:spPr/>
      <dgm:t>
        <a:bodyPr/>
        <a:lstStyle/>
        <a:p>
          <a:endParaRPr lang="en-US"/>
        </a:p>
      </dgm:t>
    </dgm:pt>
    <dgm:pt modelId="{56E5B67F-FBAD-4CD4-A7F0-5D3FA5A6F9E4}" type="pres">
      <dgm:prSet presAssocID="{201389D9-DE2A-4236-ADC0-B590C4E9B918}" presName="aSpace2" presStyleCnt="0"/>
      <dgm:spPr/>
    </dgm:pt>
    <dgm:pt modelId="{609139E3-2991-4C38-B12F-502E55F6C2E8}" type="pres">
      <dgm:prSet presAssocID="{69F29E46-0768-4978-89E4-4BDA304C62D2}" presName="childNode" presStyleLbl="node1" presStyleIdx="4" presStyleCnt="12">
        <dgm:presLayoutVars>
          <dgm:bulletEnabled val="1"/>
        </dgm:presLayoutVars>
      </dgm:prSet>
      <dgm:spPr/>
      <dgm:t>
        <a:bodyPr/>
        <a:lstStyle/>
        <a:p>
          <a:endParaRPr lang="en-US"/>
        </a:p>
      </dgm:t>
    </dgm:pt>
    <dgm:pt modelId="{86AA9024-FF55-41FA-ACD2-947CCD750B02}" type="pres">
      <dgm:prSet presAssocID="{78D7E5E6-DFE9-49E3-90CD-5EA12F48CC2D}" presName="aSpace" presStyleCnt="0"/>
      <dgm:spPr/>
    </dgm:pt>
    <dgm:pt modelId="{B4274EA2-0AC3-4BED-840D-4DA4DAF27771}" type="pres">
      <dgm:prSet presAssocID="{153E6994-0B9D-4CFC-8C20-5F78DB2BEEA3}" presName="compNode" presStyleCnt="0"/>
      <dgm:spPr/>
    </dgm:pt>
    <dgm:pt modelId="{D409B30A-C42D-4ED0-B9E5-B9E6C16EAF1E}" type="pres">
      <dgm:prSet presAssocID="{153E6994-0B9D-4CFC-8C20-5F78DB2BEEA3}" presName="aNode" presStyleLbl="bgShp" presStyleIdx="1" presStyleCnt="3"/>
      <dgm:spPr/>
      <dgm:t>
        <a:bodyPr/>
        <a:lstStyle/>
        <a:p>
          <a:endParaRPr lang="en-US"/>
        </a:p>
      </dgm:t>
    </dgm:pt>
    <dgm:pt modelId="{100631E9-FD52-4B62-A33D-9C8CA13AA2D8}" type="pres">
      <dgm:prSet presAssocID="{153E6994-0B9D-4CFC-8C20-5F78DB2BEEA3}" presName="textNode" presStyleLbl="bgShp" presStyleIdx="1" presStyleCnt="3"/>
      <dgm:spPr/>
      <dgm:t>
        <a:bodyPr/>
        <a:lstStyle/>
        <a:p>
          <a:endParaRPr lang="en-US"/>
        </a:p>
      </dgm:t>
    </dgm:pt>
    <dgm:pt modelId="{EFB521BA-E547-4DED-A3CF-FE6D7B6C1A26}" type="pres">
      <dgm:prSet presAssocID="{153E6994-0B9D-4CFC-8C20-5F78DB2BEEA3}" presName="compChildNode" presStyleCnt="0"/>
      <dgm:spPr/>
    </dgm:pt>
    <dgm:pt modelId="{8A471829-7787-4617-86FB-E7F93C5D4F63}" type="pres">
      <dgm:prSet presAssocID="{153E6994-0B9D-4CFC-8C20-5F78DB2BEEA3}" presName="theInnerList" presStyleCnt="0"/>
      <dgm:spPr/>
    </dgm:pt>
    <dgm:pt modelId="{90FDC4A6-D3D1-49AF-93D1-319054469DA3}" type="pres">
      <dgm:prSet presAssocID="{98FCFCC9-9BD3-4140-8DBE-04A2EC622D31}" presName="childNode" presStyleLbl="node1" presStyleIdx="5" presStyleCnt="12">
        <dgm:presLayoutVars>
          <dgm:bulletEnabled val="1"/>
        </dgm:presLayoutVars>
      </dgm:prSet>
      <dgm:spPr/>
      <dgm:t>
        <a:bodyPr/>
        <a:lstStyle/>
        <a:p>
          <a:endParaRPr lang="en-US"/>
        </a:p>
      </dgm:t>
    </dgm:pt>
    <dgm:pt modelId="{185DAEF3-DBF0-4AC7-8DE4-BA5839826F89}" type="pres">
      <dgm:prSet presAssocID="{98FCFCC9-9BD3-4140-8DBE-04A2EC622D31}" presName="aSpace2" presStyleCnt="0"/>
      <dgm:spPr/>
    </dgm:pt>
    <dgm:pt modelId="{4DC026DF-D790-488F-A6B8-DF0AD6841CDA}" type="pres">
      <dgm:prSet presAssocID="{658534A9-D81B-434A-9BC8-E2F7208FFDBA}" presName="childNode" presStyleLbl="node1" presStyleIdx="6" presStyleCnt="12">
        <dgm:presLayoutVars>
          <dgm:bulletEnabled val="1"/>
        </dgm:presLayoutVars>
      </dgm:prSet>
      <dgm:spPr/>
      <dgm:t>
        <a:bodyPr/>
        <a:lstStyle/>
        <a:p>
          <a:endParaRPr lang="en-US"/>
        </a:p>
      </dgm:t>
    </dgm:pt>
    <dgm:pt modelId="{B7AAFD1E-3413-4070-AAAD-E19557BA6F7F}" type="pres">
      <dgm:prSet presAssocID="{658534A9-D81B-434A-9BC8-E2F7208FFDBA}" presName="aSpace2" presStyleCnt="0"/>
      <dgm:spPr/>
    </dgm:pt>
    <dgm:pt modelId="{D5C978EB-4294-4F84-9041-6448A251D218}" type="pres">
      <dgm:prSet presAssocID="{5053ABFC-D6DA-45DD-A8A8-42EAE7E88668}" presName="childNode" presStyleLbl="node1" presStyleIdx="7" presStyleCnt="12">
        <dgm:presLayoutVars>
          <dgm:bulletEnabled val="1"/>
        </dgm:presLayoutVars>
      </dgm:prSet>
      <dgm:spPr/>
      <dgm:t>
        <a:bodyPr/>
        <a:lstStyle/>
        <a:p>
          <a:endParaRPr lang="en-US"/>
        </a:p>
      </dgm:t>
    </dgm:pt>
    <dgm:pt modelId="{BB6494A0-83D4-4C86-9C82-13DA09EF3D98}" type="pres">
      <dgm:prSet presAssocID="{5053ABFC-D6DA-45DD-A8A8-42EAE7E88668}" presName="aSpace2" presStyleCnt="0"/>
      <dgm:spPr/>
    </dgm:pt>
    <dgm:pt modelId="{2398D2C4-F2C1-4C9A-99F4-B690C6F85C5D}" type="pres">
      <dgm:prSet presAssocID="{1A8B9B41-8F3B-4174-86F4-4CFE46734C20}" presName="childNode" presStyleLbl="node1" presStyleIdx="8" presStyleCnt="12">
        <dgm:presLayoutVars>
          <dgm:bulletEnabled val="1"/>
        </dgm:presLayoutVars>
      </dgm:prSet>
      <dgm:spPr/>
      <dgm:t>
        <a:bodyPr/>
        <a:lstStyle/>
        <a:p>
          <a:endParaRPr lang="en-US"/>
        </a:p>
      </dgm:t>
    </dgm:pt>
    <dgm:pt modelId="{C8B13215-6C47-4DB1-8827-30BEFF4BF25A}" type="pres">
      <dgm:prSet presAssocID="{1A8B9B41-8F3B-4174-86F4-4CFE46734C20}" presName="aSpace2" presStyleCnt="0"/>
      <dgm:spPr/>
    </dgm:pt>
    <dgm:pt modelId="{5113B928-DA21-48A7-8582-30FB3BE14505}" type="pres">
      <dgm:prSet presAssocID="{45BAB0ED-88C5-4CE9-9F5F-F8B36C44FDF6}" presName="childNode" presStyleLbl="node1" presStyleIdx="9" presStyleCnt="12">
        <dgm:presLayoutVars>
          <dgm:bulletEnabled val="1"/>
        </dgm:presLayoutVars>
      </dgm:prSet>
      <dgm:spPr/>
      <dgm:t>
        <a:bodyPr/>
        <a:lstStyle/>
        <a:p>
          <a:endParaRPr lang="en-US"/>
        </a:p>
      </dgm:t>
    </dgm:pt>
    <dgm:pt modelId="{1F3A043A-7650-41A8-8E1B-D1588B7BB958}" type="pres">
      <dgm:prSet presAssocID="{153E6994-0B9D-4CFC-8C20-5F78DB2BEEA3}" presName="aSpace" presStyleCnt="0"/>
      <dgm:spPr/>
    </dgm:pt>
    <dgm:pt modelId="{66585C57-D7A1-407B-AED6-E4CA1BED78DE}" type="pres">
      <dgm:prSet presAssocID="{F426A52B-1F57-468E-9283-517D907F539A}" presName="compNode" presStyleCnt="0"/>
      <dgm:spPr/>
    </dgm:pt>
    <dgm:pt modelId="{114E228E-1A3B-44BC-A490-6499A1655E00}" type="pres">
      <dgm:prSet presAssocID="{F426A52B-1F57-468E-9283-517D907F539A}" presName="aNode" presStyleLbl="bgShp" presStyleIdx="2" presStyleCnt="3"/>
      <dgm:spPr/>
      <dgm:t>
        <a:bodyPr/>
        <a:lstStyle/>
        <a:p>
          <a:endParaRPr lang="en-US"/>
        </a:p>
      </dgm:t>
    </dgm:pt>
    <dgm:pt modelId="{8D30D0C7-BD51-4C11-B5F7-56207A898AC5}" type="pres">
      <dgm:prSet presAssocID="{F426A52B-1F57-468E-9283-517D907F539A}" presName="textNode" presStyleLbl="bgShp" presStyleIdx="2" presStyleCnt="3"/>
      <dgm:spPr/>
      <dgm:t>
        <a:bodyPr/>
        <a:lstStyle/>
        <a:p>
          <a:endParaRPr lang="en-US"/>
        </a:p>
      </dgm:t>
    </dgm:pt>
    <dgm:pt modelId="{0A418B6E-B7E3-4246-994C-14C4C4D4AC1B}" type="pres">
      <dgm:prSet presAssocID="{F426A52B-1F57-468E-9283-517D907F539A}" presName="compChildNode" presStyleCnt="0"/>
      <dgm:spPr/>
    </dgm:pt>
    <dgm:pt modelId="{2ED9ACB5-5F5B-44DC-B3D3-CDE4D80FAF26}" type="pres">
      <dgm:prSet presAssocID="{F426A52B-1F57-468E-9283-517D907F539A}" presName="theInnerList" presStyleCnt="0"/>
      <dgm:spPr/>
    </dgm:pt>
    <dgm:pt modelId="{52C75320-DC47-44D1-8FAC-1E0A101330B6}" type="pres">
      <dgm:prSet presAssocID="{41F441EA-B349-4E70-869B-42603EB2B888}" presName="childNode" presStyleLbl="node1" presStyleIdx="10" presStyleCnt="12">
        <dgm:presLayoutVars>
          <dgm:bulletEnabled val="1"/>
        </dgm:presLayoutVars>
      </dgm:prSet>
      <dgm:spPr/>
      <dgm:t>
        <a:bodyPr/>
        <a:lstStyle/>
        <a:p>
          <a:endParaRPr lang="en-US"/>
        </a:p>
      </dgm:t>
    </dgm:pt>
    <dgm:pt modelId="{64AA1204-65E7-4298-A842-C5DD01C10B9F}" type="pres">
      <dgm:prSet presAssocID="{41F441EA-B349-4E70-869B-42603EB2B888}" presName="aSpace2" presStyleCnt="0"/>
      <dgm:spPr/>
    </dgm:pt>
    <dgm:pt modelId="{A108CD37-F1A0-4BBB-BCF8-0E5638472382}" type="pres">
      <dgm:prSet presAssocID="{8288EFDB-F3A1-4D88-A154-C8BEC061C952}" presName="childNode" presStyleLbl="node1" presStyleIdx="11" presStyleCnt="12">
        <dgm:presLayoutVars>
          <dgm:bulletEnabled val="1"/>
        </dgm:presLayoutVars>
      </dgm:prSet>
      <dgm:spPr/>
      <dgm:t>
        <a:bodyPr/>
        <a:lstStyle/>
        <a:p>
          <a:endParaRPr lang="en-US"/>
        </a:p>
      </dgm:t>
    </dgm:pt>
  </dgm:ptLst>
  <dgm:cxnLst>
    <dgm:cxn modelId="{3C66CBDF-12BC-431A-BF7D-29DAC322F762}" srcId="{153E6994-0B9D-4CFC-8C20-5F78DB2BEEA3}" destId="{5053ABFC-D6DA-45DD-A8A8-42EAE7E88668}" srcOrd="2" destOrd="0" parTransId="{6CC6E844-1E41-44A9-8BD5-D443DAB476AC}" sibTransId="{81F0DC77-E41F-4DB1-B8FF-1E9C72A821FC}"/>
    <dgm:cxn modelId="{0F87FD70-A848-4D09-8248-B063721AB333}" type="presOf" srcId="{78D7E5E6-DFE9-49E3-90CD-5EA12F48CC2D}" destId="{5E833891-D885-4147-ABBD-DF19D3768960}" srcOrd="1" destOrd="0" presId="urn:microsoft.com/office/officeart/2005/8/layout/lProcess2"/>
    <dgm:cxn modelId="{CD18B14F-7598-4F25-BEA3-42410DC41F0A}" type="presOf" srcId="{201389D9-DE2A-4236-ADC0-B590C4E9B918}" destId="{C5BC6FEA-12E1-486A-AF94-61A58A591B3D}" srcOrd="0" destOrd="0" presId="urn:microsoft.com/office/officeart/2005/8/layout/lProcess2"/>
    <dgm:cxn modelId="{075A6061-3811-43FD-892C-FB04ACA3292D}" srcId="{153E6994-0B9D-4CFC-8C20-5F78DB2BEEA3}" destId="{98FCFCC9-9BD3-4140-8DBE-04A2EC622D31}" srcOrd="0" destOrd="0" parTransId="{92F20B70-6BAD-4F4D-A7FF-0F19F4C4163D}" sibTransId="{4A2499A5-70AF-432D-9B69-C6F81D7D8AF7}"/>
    <dgm:cxn modelId="{58BC7339-4705-4096-B457-F95043F92EDF}" srcId="{153E6994-0B9D-4CFC-8C20-5F78DB2BEEA3}" destId="{45BAB0ED-88C5-4CE9-9F5F-F8B36C44FDF6}" srcOrd="4" destOrd="0" parTransId="{1C55ACB6-BB09-4285-AD41-E4BAF7759376}" sibTransId="{75D8A8EA-41DE-4030-94E5-3E9FCEE9B6B9}"/>
    <dgm:cxn modelId="{1DC3347B-BD3A-487A-8592-EACCF37F625A}" type="presOf" srcId="{5053ABFC-D6DA-45DD-A8A8-42EAE7E88668}" destId="{D5C978EB-4294-4F84-9041-6448A251D218}" srcOrd="0" destOrd="0" presId="urn:microsoft.com/office/officeart/2005/8/layout/lProcess2"/>
    <dgm:cxn modelId="{5E5AC390-F9E2-4AEC-8CB5-2F02AE20C67D}" type="presOf" srcId="{3B3DBAB7-3DF2-4B5F-9439-0B5E7687F230}" destId="{9D1F59E3-F278-4D6D-9E3A-AAB3429CF24E}" srcOrd="0" destOrd="0" presId="urn:microsoft.com/office/officeart/2005/8/layout/lProcess2"/>
    <dgm:cxn modelId="{A938BD95-F789-4E39-81E1-04D9B696B717}" type="presOf" srcId="{658534A9-D81B-434A-9BC8-E2F7208FFDBA}" destId="{4DC026DF-D790-488F-A6B8-DF0AD6841CDA}" srcOrd="0" destOrd="0" presId="urn:microsoft.com/office/officeart/2005/8/layout/lProcess2"/>
    <dgm:cxn modelId="{4C760707-F4C4-4084-89D0-F0B68F80C9FC}" type="presOf" srcId="{153E6994-0B9D-4CFC-8C20-5F78DB2BEEA3}" destId="{D409B30A-C42D-4ED0-B9E5-B9E6C16EAF1E}" srcOrd="0" destOrd="0" presId="urn:microsoft.com/office/officeart/2005/8/layout/lProcess2"/>
    <dgm:cxn modelId="{CB7845AB-3247-478F-9362-D846A5DAB78A}" srcId="{416A1704-32F9-405D-8C38-4F723116B13F}" destId="{F426A52B-1F57-468E-9283-517D907F539A}" srcOrd="2" destOrd="0" parTransId="{118727AC-F580-4247-91D8-53CDA08E1112}" sibTransId="{7A0F4F9A-664D-4564-9A98-9F52B144F47E}"/>
    <dgm:cxn modelId="{775887C0-3115-4062-B3CB-4B1A944391A4}" type="presOf" srcId="{45BAB0ED-88C5-4CE9-9F5F-F8B36C44FDF6}" destId="{5113B928-DA21-48A7-8582-30FB3BE14505}" srcOrd="0" destOrd="0" presId="urn:microsoft.com/office/officeart/2005/8/layout/lProcess2"/>
    <dgm:cxn modelId="{2C1AEA62-7175-4554-B6F8-D7A6AB15AED1}" srcId="{78D7E5E6-DFE9-49E3-90CD-5EA12F48CC2D}" destId="{490EE1D8-7784-4586-9B8D-5FDDCDF50DEE}" srcOrd="2" destOrd="0" parTransId="{F6B82288-B5B0-43AA-B719-7A1732CBF410}" sibTransId="{B0C9FA7A-033D-4F0F-865D-838C6715B243}"/>
    <dgm:cxn modelId="{A3FE5976-2C1C-4267-874B-8D24A9C50827}" type="presOf" srcId="{8288EFDB-F3A1-4D88-A154-C8BEC061C952}" destId="{A108CD37-F1A0-4BBB-BCF8-0E5638472382}" srcOrd="0" destOrd="0" presId="urn:microsoft.com/office/officeart/2005/8/layout/lProcess2"/>
    <dgm:cxn modelId="{D5C7BDDC-0D54-441F-9398-C14ABD619A9A}" type="presOf" srcId="{98FCFCC9-9BD3-4140-8DBE-04A2EC622D31}" destId="{90FDC4A6-D3D1-49AF-93D1-319054469DA3}" srcOrd="0" destOrd="0" presId="urn:microsoft.com/office/officeart/2005/8/layout/lProcess2"/>
    <dgm:cxn modelId="{209ACF93-1302-4A08-9E9A-4176B801B875}" srcId="{78D7E5E6-DFE9-49E3-90CD-5EA12F48CC2D}" destId="{201389D9-DE2A-4236-ADC0-B590C4E9B918}" srcOrd="3" destOrd="0" parTransId="{B1003CD9-4C17-4F1A-BDB2-8BB3A17368D9}" sibTransId="{138854D4-06DA-4F5D-AD6B-C9146ECB50C7}"/>
    <dgm:cxn modelId="{674FAA7D-B8FF-4731-A6EA-8014E4B45E50}" type="presOf" srcId="{1A8B9B41-8F3B-4174-86F4-4CFE46734C20}" destId="{2398D2C4-F2C1-4C9A-99F4-B690C6F85C5D}" srcOrd="0" destOrd="0" presId="urn:microsoft.com/office/officeart/2005/8/layout/lProcess2"/>
    <dgm:cxn modelId="{90AA5243-FDAB-42FC-A44F-3434435DA352}" type="presOf" srcId="{78D7E5E6-DFE9-49E3-90CD-5EA12F48CC2D}" destId="{C99655EE-88F5-4335-8E1C-EE3CB1930865}" srcOrd="0" destOrd="0" presId="urn:microsoft.com/office/officeart/2005/8/layout/lProcess2"/>
    <dgm:cxn modelId="{A90632AD-D41B-43B2-BEAB-9D472F8B36F2}" type="presOf" srcId="{F426A52B-1F57-468E-9283-517D907F539A}" destId="{8D30D0C7-BD51-4C11-B5F7-56207A898AC5}" srcOrd="1" destOrd="0" presId="urn:microsoft.com/office/officeart/2005/8/layout/lProcess2"/>
    <dgm:cxn modelId="{ED268F41-EC4F-4746-A3A4-716C65FA6121}" type="presOf" srcId="{490EE1D8-7784-4586-9B8D-5FDDCDF50DEE}" destId="{6138B59F-8051-4387-8900-C45AC0CBFC6C}" srcOrd="0" destOrd="0" presId="urn:microsoft.com/office/officeart/2005/8/layout/lProcess2"/>
    <dgm:cxn modelId="{D7BCA650-918A-4529-B080-32BD4FCEF450}" srcId="{F426A52B-1F57-468E-9283-517D907F539A}" destId="{8288EFDB-F3A1-4D88-A154-C8BEC061C952}" srcOrd="1" destOrd="0" parTransId="{0D5DBEB5-D5FE-4E78-A3CE-FE241E72D93C}" sibTransId="{265304EF-7F4F-46F3-A98C-6F176ED53460}"/>
    <dgm:cxn modelId="{7249DFC1-ECED-4F1D-A3D9-1B69673C6C57}" srcId="{78D7E5E6-DFE9-49E3-90CD-5EA12F48CC2D}" destId="{3B3DBAB7-3DF2-4B5F-9439-0B5E7687F230}" srcOrd="1" destOrd="0" parTransId="{13BF9CA1-3762-49D0-B3C7-9D8104C42634}" sibTransId="{2B127A96-F4C6-41C1-B766-95D6E2D12A7C}"/>
    <dgm:cxn modelId="{F2FE9AF6-4B6A-4CB9-A646-3774B9747179}" srcId="{78D7E5E6-DFE9-49E3-90CD-5EA12F48CC2D}" destId="{24F6E518-B4B1-4798-A58F-FFA8D27A93F7}" srcOrd="0" destOrd="0" parTransId="{5B74FD08-9E4B-4233-9AED-659B0A5244B5}" sibTransId="{8EB5EF7C-B3C5-4C6D-A429-32D7544F2962}"/>
    <dgm:cxn modelId="{1C5DDD1B-0665-48DE-9F84-8661B91C5C63}" type="presOf" srcId="{69F29E46-0768-4978-89E4-4BDA304C62D2}" destId="{609139E3-2991-4C38-B12F-502E55F6C2E8}" srcOrd="0" destOrd="0" presId="urn:microsoft.com/office/officeart/2005/8/layout/lProcess2"/>
    <dgm:cxn modelId="{ED7921A5-2DFF-4C37-8EFD-0D7A71C6FA98}" type="presOf" srcId="{41F441EA-B349-4E70-869B-42603EB2B888}" destId="{52C75320-DC47-44D1-8FAC-1E0A101330B6}" srcOrd="0" destOrd="0" presId="urn:microsoft.com/office/officeart/2005/8/layout/lProcess2"/>
    <dgm:cxn modelId="{CE9C3748-DF5F-4AAB-AC0E-AB9DB2649918}" srcId="{78D7E5E6-DFE9-49E3-90CD-5EA12F48CC2D}" destId="{69F29E46-0768-4978-89E4-4BDA304C62D2}" srcOrd="4" destOrd="0" parTransId="{13CAC631-0325-48D8-8EAE-2D2FE8F25A30}" sibTransId="{CCA51275-4D4E-4405-8F1D-664F8FBD72AA}"/>
    <dgm:cxn modelId="{7DD528EA-A575-4DCA-AFD1-643ECB166D12}" srcId="{153E6994-0B9D-4CFC-8C20-5F78DB2BEEA3}" destId="{658534A9-D81B-434A-9BC8-E2F7208FFDBA}" srcOrd="1" destOrd="0" parTransId="{48B96593-BC69-423B-997C-961650519ED1}" sibTransId="{AD06210C-F43E-4574-B34D-E43C55598047}"/>
    <dgm:cxn modelId="{C9139096-7043-4495-BCA6-73E58F6C9ECC}" srcId="{416A1704-32F9-405D-8C38-4F723116B13F}" destId="{78D7E5E6-DFE9-49E3-90CD-5EA12F48CC2D}" srcOrd="0" destOrd="0" parTransId="{767CB4E2-806B-4210-81BA-0F482149C648}" sibTransId="{9CEFAE4D-3CE0-4DCF-8775-C03CD45703F6}"/>
    <dgm:cxn modelId="{1104019F-793B-43A7-A42C-66D7CBFDAAA3}" srcId="{153E6994-0B9D-4CFC-8C20-5F78DB2BEEA3}" destId="{1A8B9B41-8F3B-4174-86F4-4CFE46734C20}" srcOrd="3" destOrd="0" parTransId="{92649E68-B749-4E09-A52C-87ADCF5CE542}" sibTransId="{EE5F8AC4-BE83-4F96-BD18-2F45F6F2FEB3}"/>
    <dgm:cxn modelId="{3EEFFB45-BD0E-4CAB-BBB0-74C6B58A947D}" srcId="{416A1704-32F9-405D-8C38-4F723116B13F}" destId="{153E6994-0B9D-4CFC-8C20-5F78DB2BEEA3}" srcOrd="1" destOrd="0" parTransId="{87646ED3-2D79-425F-8EB1-7E295F50ADFF}" sibTransId="{42590F14-2C80-4BE4-96FB-CB3CE7313717}"/>
    <dgm:cxn modelId="{EA3E44BD-3889-442F-8256-B790AE6495E9}" type="presOf" srcId="{24F6E518-B4B1-4798-A58F-FFA8D27A93F7}" destId="{B25C4373-C989-4C11-A3EF-A0C74970DE4C}" srcOrd="0" destOrd="0" presId="urn:microsoft.com/office/officeart/2005/8/layout/lProcess2"/>
    <dgm:cxn modelId="{08966BB1-0D70-4D17-BF3F-A2A1ABF822B3}" type="presOf" srcId="{416A1704-32F9-405D-8C38-4F723116B13F}" destId="{E6AC51BC-879E-4BD9-92E8-67E677F79330}" srcOrd="0" destOrd="0" presId="urn:microsoft.com/office/officeart/2005/8/layout/lProcess2"/>
    <dgm:cxn modelId="{7FFAA742-99EF-42B3-B8FE-6CC860005D6C}" type="presOf" srcId="{F426A52B-1F57-468E-9283-517D907F539A}" destId="{114E228E-1A3B-44BC-A490-6499A1655E00}" srcOrd="0" destOrd="0" presId="urn:microsoft.com/office/officeart/2005/8/layout/lProcess2"/>
    <dgm:cxn modelId="{64C9C411-FB28-4DAD-9832-B5FAEB39D24C}" srcId="{F426A52B-1F57-468E-9283-517D907F539A}" destId="{41F441EA-B349-4E70-869B-42603EB2B888}" srcOrd="0" destOrd="0" parTransId="{4074B562-3344-4AE5-887F-B388476DCDFE}" sibTransId="{903ED6D5-1B5C-4DE3-B882-5D67DD0930C8}"/>
    <dgm:cxn modelId="{82F77E68-8F32-4867-A10C-D84FC6A5B2AC}" type="presOf" srcId="{153E6994-0B9D-4CFC-8C20-5F78DB2BEEA3}" destId="{100631E9-FD52-4B62-A33D-9C8CA13AA2D8}" srcOrd="1" destOrd="0" presId="urn:microsoft.com/office/officeart/2005/8/layout/lProcess2"/>
    <dgm:cxn modelId="{346CFB4E-37F7-4C81-9610-C20FFE524E04}" type="presParOf" srcId="{E6AC51BC-879E-4BD9-92E8-67E677F79330}" destId="{728B4EFE-9803-463A-93F3-B317682EE1D7}" srcOrd="0" destOrd="0" presId="urn:microsoft.com/office/officeart/2005/8/layout/lProcess2"/>
    <dgm:cxn modelId="{D5035480-AD54-49A2-B5ED-72446F75C6F9}" type="presParOf" srcId="{728B4EFE-9803-463A-93F3-B317682EE1D7}" destId="{C99655EE-88F5-4335-8E1C-EE3CB1930865}" srcOrd="0" destOrd="0" presId="urn:microsoft.com/office/officeart/2005/8/layout/lProcess2"/>
    <dgm:cxn modelId="{4EAEFD87-2725-427A-923C-C9B48279F343}" type="presParOf" srcId="{728B4EFE-9803-463A-93F3-B317682EE1D7}" destId="{5E833891-D885-4147-ABBD-DF19D3768960}" srcOrd="1" destOrd="0" presId="urn:microsoft.com/office/officeart/2005/8/layout/lProcess2"/>
    <dgm:cxn modelId="{94D0E792-6700-474E-8749-26FA7E27A0E0}" type="presParOf" srcId="{728B4EFE-9803-463A-93F3-B317682EE1D7}" destId="{16747EDC-6684-4A5F-9D11-310B05243E4A}" srcOrd="2" destOrd="0" presId="urn:microsoft.com/office/officeart/2005/8/layout/lProcess2"/>
    <dgm:cxn modelId="{826A7C48-2784-4314-A19C-623EC7A6A4B0}" type="presParOf" srcId="{16747EDC-6684-4A5F-9D11-310B05243E4A}" destId="{55F80141-6351-4831-8C4A-8A13542730B9}" srcOrd="0" destOrd="0" presId="urn:microsoft.com/office/officeart/2005/8/layout/lProcess2"/>
    <dgm:cxn modelId="{92A96A85-BC9E-4AD0-9A4D-7CCF57D3A25B}" type="presParOf" srcId="{55F80141-6351-4831-8C4A-8A13542730B9}" destId="{B25C4373-C989-4C11-A3EF-A0C74970DE4C}" srcOrd="0" destOrd="0" presId="urn:microsoft.com/office/officeart/2005/8/layout/lProcess2"/>
    <dgm:cxn modelId="{8462D6CC-5F04-4586-B850-C05495C4EC84}" type="presParOf" srcId="{55F80141-6351-4831-8C4A-8A13542730B9}" destId="{0F70D57E-E23B-41EE-83B2-01068EA33912}" srcOrd="1" destOrd="0" presId="urn:microsoft.com/office/officeart/2005/8/layout/lProcess2"/>
    <dgm:cxn modelId="{C46FFBBE-8170-4C19-8D85-89F37FE5A9BD}" type="presParOf" srcId="{55F80141-6351-4831-8C4A-8A13542730B9}" destId="{9D1F59E3-F278-4D6D-9E3A-AAB3429CF24E}" srcOrd="2" destOrd="0" presId="urn:microsoft.com/office/officeart/2005/8/layout/lProcess2"/>
    <dgm:cxn modelId="{B626E6D1-5123-406E-8E32-B369FFF746AC}" type="presParOf" srcId="{55F80141-6351-4831-8C4A-8A13542730B9}" destId="{3AE2B421-FB5A-4E86-853C-6581CAAE6FA4}" srcOrd="3" destOrd="0" presId="urn:microsoft.com/office/officeart/2005/8/layout/lProcess2"/>
    <dgm:cxn modelId="{07BBDC46-4D03-42C6-AF9A-7D54412B8D81}" type="presParOf" srcId="{55F80141-6351-4831-8C4A-8A13542730B9}" destId="{6138B59F-8051-4387-8900-C45AC0CBFC6C}" srcOrd="4" destOrd="0" presId="urn:microsoft.com/office/officeart/2005/8/layout/lProcess2"/>
    <dgm:cxn modelId="{FF8DBD74-C6EE-477F-984D-BAFBA6D07787}" type="presParOf" srcId="{55F80141-6351-4831-8C4A-8A13542730B9}" destId="{689B6DA6-874B-41FE-931A-C766D8125D00}" srcOrd="5" destOrd="0" presId="urn:microsoft.com/office/officeart/2005/8/layout/lProcess2"/>
    <dgm:cxn modelId="{4BDDB28A-9F09-4B0F-8B90-2615A7B0EC6B}" type="presParOf" srcId="{55F80141-6351-4831-8C4A-8A13542730B9}" destId="{C5BC6FEA-12E1-486A-AF94-61A58A591B3D}" srcOrd="6" destOrd="0" presId="urn:microsoft.com/office/officeart/2005/8/layout/lProcess2"/>
    <dgm:cxn modelId="{BEB5347E-1164-4CC1-935B-34137411CAE0}" type="presParOf" srcId="{55F80141-6351-4831-8C4A-8A13542730B9}" destId="{56E5B67F-FBAD-4CD4-A7F0-5D3FA5A6F9E4}" srcOrd="7" destOrd="0" presId="urn:microsoft.com/office/officeart/2005/8/layout/lProcess2"/>
    <dgm:cxn modelId="{6342759C-6DF8-4C3F-B8C0-4E3FB7A65BE8}" type="presParOf" srcId="{55F80141-6351-4831-8C4A-8A13542730B9}" destId="{609139E3-2991-4C38-B12F-502E55F6C2E8}" srcOrd="8" destOrd="0" presId="urn:microsoft.com/office/officeart/2005/8/layout/lProcess2"/>
    <dgm:cxn modelId="{286D26A0-15C8-48F3-BD88-BBEECD13C7DA}" type="presParOf" srcId="{E6AC51BC-879E-4BD9-92E8-67E677F79330}" destId="{86AA9024-FF55-41FA-ACD2-947CCD750B02}" srcOrd="1" destOrd="0" presId="urn:microsoft.com/office/officeart/2005/8/layout/lProcess2"/>
    <dgm:cxn modelId="{B34DBFB3-416B-489F-918C-0AB220F62D11}" type="presParOf" srcId="{E6AC51BC-879E-4BD9-92E8-67E677F79330}" destId="{B4274EA2-0AC3-4BED-840D-4DA4DAF27771}" srcOrd="2" destOrd="0" presId="urn:microsoft.com/office/officeart/2005/8/layout/lProcess2"/>
    <dgm:cxn modelId="{3102F846-1369-47EE-9168-8FBE4FB9760C}" type="presParOf" srcId="{B4274EA2-0AC3-4BED-840D-4DA4DAF27771}" destId="{D409B30A-C42D-4ED0-B9E5-B9E6C16EAF1E}" srcOrd="0" destOrd="0" presId="urn:microsoft.com/office/officeart/2005/8/layout/lProcess2"/>
    <dgm:cxn modelId="{AFA235EC-E063-4FCF-BB97-82F2A87BE436}" type="presParOf" srcId="{B4274EA2-0AC3-4BED-840D-4DA4DAF27771}" destId="{100631E9-FD52-4B62-A33D-9C8CA13AA2D8}" srcOrd="1" destOrd="0" presId="urn:microsoft.com/office/officeart/2005/8/layout/lProcess2"/>
    <dgm:cxn modelId="{640DCB45-9290-4D35-BC9B-F563E621DD55}" type="presParOf" srcId="{B4274EA2-0AC3-4BED-840D-4DA4DAF27771}" destId="{EFB521BA-E547-4DED-A3CF-FE6D7B6C1A26}" srcOrd="2" destOrd="0" presId="urn:microsoft.com/office/officeart/2005/8/layout/lProcess2"/>
    <dgm:cxn modelId="{08E00BC9-D60B-4E49-9A69-9E1EAF00EF37}" type="presParOf" srcId="{EFB521BA-E547-4DED-A3CF-FE6D7B6C1A26}" destId="{8A471829-7787-4617-86FB-E7F93C5D4F63}" srcOrd="0" destOrd="0" presId="urn:microsoft.com/office/officeart/2005/8/layout/lProcess2"/>
    <dgm:cxn modelId="{9A30DB31-8C4A-4371-89DD-B5A704CE2DDC}" type="presParOf" srcId="{8A471829-7787-4617-86FB-E7F93C5D4F63}" destId="{90FDC4A6-D3D1-49AF-93D1-319054469DA3}" srcOrd="0" destOrd="0" presId="urn:microsoft.com/office/officeart/2005/8/layout/lProcess2"/>
    <dgm:cxn modelId="{6E8F9611-64B5-42E3-9767-CF89DF22A7E9}" type="presParOf" srcId="{8A471829-7787-4617-86FB-E7F93C5D4F63}" destId="{185DAEF3-DBF0-4AC7-8DE4-BA5839826F89}" srcOrd="1" destOrd="0" presId="urn:microsoft.com/office/officeart/2005/8/layout/lProcess2"/>
    <dgm:cxn modelId="{806CBBDB-8A69-4701-8BDD-40E8A36561B1}" type="presParOf" srcId="{8A471829-7787-4617-86FB-E7F93C5D4F63}" destId="{4DC026DF-D790-488F-A6B8-DF0AD6841CDA}" srcOrd="2" destOrd="0" presId="urn:microsoft.com/office/officeart/2005/8/layout/lProcess2"/>
    <dgm:cxn modelId="{DB6A9E1E-4607-4BC1-B21F-638085CFE8A8}" type="presParOf" srcId="{8A471829-7787-4617-86FB-E7F93C5D4F63}" destId="{B7AAFD1E-3413-4070-AAAD-E19557BA6F7F}" srcOrd="3" destOrd="0" presId="urn:microsoft.com/office/officeart/2005/8/layout/lProcess2"/>
    <dgm:cxn modelId="{E7D236BF-0FDE-4F6B-A8C9-2B0B68073205}" type="presParOf" srcId="{8A471829-7787-4617-86FB-E7F93C5D4F63}" destId="{D5C978EB-4294-4F84-9041-6448A251D218}" srcOrd="4" destOrd="0" presId="urn:microsoft.com/office/officeart/2005/8/layout/lProcess2"/>
    <dgm:cxn modelId="{AB02F120-7C4F-4B77-8029-474D4B74426C}" type="presParOf" srcId="{8A471829-7787-4617-86FB-E7F93C5D4F63}" destId="{BB6494A0-83D4-4C86-9C82-13DA09EF3D98}" srcOrd="5" destOrd="0" presId="urn:microsoft.com/office/officeart/2005/8/layout/lProcess2"/>
    <dgm:cxn modelId="{A3D47A63-1EF7-4781-B251-E52FBACA6463}" type="presParOf" srcId="{8A471829-7787-4617-86FB-E7F93C5D4F63}" destId="{2398D2C4-F2C1-4C9A-99F4-B690C6F85C5D}" srcOrd="6" destOrd="0" presId="urn:microsoft.com/office/officeart/2005/8/layout/lProcess2"/>
    <dgm:cxn modelId="{EEBF4D67-DFC2-4642-96BE-6091D8375824}" type="presParOf" srcId="{8A471829-7787-4617-86FB-E7F93C5D4F63}" destId="{C8B13215-6C47-4DB1-8827-30BEFF4BF25A}" srcOrd="7" destOrd="0" presId="urn:microsoft.com/office/officeart/2005/8/layout/lProcess2"/>
    <dgm:cxn modelId="{DF7EFF9D-23AF-4826-A06A-AF5907E6DD93}" type="presParOf" srcId="{8A471829-7787-4617-86FB-E7F93C5D4F63}" destId="{5113B928-DA21-48A7-8582-30FB3BE14505}" srcOrd="8" destOrd="0" presId="urn:microsoft.com/office/officeart/2005/8/layout/lProcess2"/>
    <dgm:cxn modelId="{92115328-AE4D-4CFE-A5C5-B9026024D8C7}" type="presParOf" srcId="{E6AC51BC-879E-4BD9-92E8-67E677F79330}" destId="{1F3A043A-7650-41A8-8E1B-D1588B7BB958}" srcOrd="3" destOrd="0" presId="urn:microsoft.com/office/officeart/2005/8/layout/lProcess2"/>
    <dgm:cxn modelId="{91C5E329-41E8-4C47-A5E4-592DFB6D5A9B}" type="presParOf" srcId="{E6AC51BC-879E-4BD9-92E8-67E677F79330}" destId="{66585C57-D7A1-407B-AED6-E4CA1BED78DE}" srcOrd="4" destOrd="0" presId="urn:microsoft.com/office/officeart/2005/8/layout/lProcess2"/>
    <dgm:cxn modelId="{1894BEC5-EFAD-4673-9217-131FEF2BE36D}" type="presParOf" srcId="{66585C57-D7A1-407B-AED6-E4CA1BED78DE}" destId="{114E228E-1A3B-44BC-A490-6499A1655E00}" srcOrd="0" destOrd="0" presId="urn:microsoft.com/office/officeart/2005/8/layout/lProcess2"/>
    <dgm:cxn modelId="{D2DA5946-0C67-42ED-9759-E69B57919AAD}" type="presParOf" srcId="{66585C57-D7A1-407B-AED6-E4CA1BED78DE}" destId="{8D30D0C7-BD51-4C11-B5F7-56207A898AC5}" srcOrd="1" destOrd="0" presId="urn:microsoft.com/office/officeart/2005/8/layout/lProcess2"/>
    <dgm:cxn modelId="{45D499B1-E735-4D5C-8FBD-5D300DBD07F9}" type="presParOf" srcId="{66585C57-D7A1-407B-AED6-E4CA1BED78DE}" destId="{0A418B6E-B7E3-4246-994C-14C4C4D4AC1B}" srcOrd="2" destOrd="0" presId="urn:microsoft.com/office/officeart/2005/8/layout/lProcess2"/>
    <dgm:cxn modelId="{F059F63A-9386-4B9A-81E7-6B2C0938967F}" type="presParOf" srcId="{0A418B6E-B7E3-4246-994C-14C4C4D4AC1B}" destId="{2ED9ACB5-5F5B-44DC-B3D3-CDE4D80FAF26}" srcOrd="0" destOrd="0" presId="urn:microsoft.com/office/officeart/2005/8/layout/lProcess2"/>
    <dgm:cxn modelId="{951E791D-E3FE-473B-9467-1E3AD11F41D7}" type="presParOf" srcId="{2ED9ACB5-5F5B-44DC-B3D3-CDE4D80FAF26}" destId="{52C75320-DC47-44D1-8FAC-1E0A101330B6}" srcOrd="0" destOrd="0" presId="urn:microsoft.com/office/officeart/2005/8/layout/lProcess2"/>
    <dgm:cxn modelId="{8288C251-8E46-4BCF-B4A5-C15809E22EC8}" type="presParOf" srcId="{2ED9ACB5-5F5B-44DC-B3D3-CDE4D80FAF26}" destId="{64AA1204-65E7-4298-A842-C5DD01C10B9F}" srcOrd="1" destOrd="0" presId="urn:microsoft.com/office/officeart/2005/8/layout/lProcess2"/>
    <dgm:cxn modelId="{93E6D0C1-D1B2-4C79-8C7B-B1F32947AEEE}" type="presParOf" srcId="{2ED9ACB5-5F5B-44DC-B3D3-CDE4D80FAF26}" destId="{A108CD37-F1A0-4BBB-BCF8-0E5638472382}"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DF2F39-4F51-42B3-AD80-D5081E52E636}" type="datetimeFigureOut">
              <a:rPr lang="en-US" smtClean="0"/>
              <a:t>3/27/2020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1DF7E5-E300-45D0-8EDA-CCB254433D50}" type="slidenum">
              <a:rPr lang="en-US" smtClean="0"/>
              <a:t>‹#›</a:t>
            </a:fld>
            <a:endParaRPr lang="en-US" dirty="0"/>
          </a:p>
        </p:txBody>
      </p:sp>
    </p:spTree>
    <p:extLst>
      <p:ext uri="{BB962C8B-B14F-4D97-AF65-F5344CB8AC3E}">
        <p14:creationId xmlns:p14="http://schemas.microsoft.com/office/powerpoint/2010/main" val="2940431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O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1" name="Title 1"/>
          <p:cNvSpPr>
            <a:spLocks noGrp="1"/>
          </p:cNvSpPr>
          <p:nvPr>
            <p:ph type="title"/>
          </p:nvPr>
        </p:nvSpPr>
        <p:spPr>
          <a:xfrm>
            <a:off x="609600" y="1275655"/>
            <a:ext cx="10972800" cy="1155779"/>
          </a:xfrm>
          <a:prstGeom prst="rect">
            <a:avLst/>
          </a:prstGeom>
        </p:spPr>
        <p:txBody>
          <a:bodyPr>
            <a:normAutofit/>
          </a:bodyPr>
          <a:lstStyle>
            <a:lvl1pPr algn="l">
              <a:lnSpc>
                <a:spcPts val="4000"/>
              </a:lnSpc>
              <a:defRPr sz="3800" b="1" baseline="0">
                <a:solidFill>
                  <a:schemeClr val="accent6"/>
                </a:solidFill>
                <a:effectLst/>
                <a:latin typeface="Calibri" pitchFamily="34" charset="0"/>
              </a:defRPr>
            </a:lvl1pPr>
          </a:lstStyle>
          <a:p>
            <a:r>
              <a:rPr lang="en-US" dirty="0" smtClean="0"/>
              <a:t>Click to edit Master title style</a:t>
            </a:r>
            <a:endParaRPr lang="en-US" dirty="0"/>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chemeClr val="tx1"/>
                </a:solidFill>
                <a:effectLst/>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Click to edit Master subtitle style</a:t>
            </a:r>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chemeClr val="tx2"/>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Click to edit Master text styles</a:t>
            </a:r>
          </a:p>
        </p:txBody>
      </p:sp>
      <p:sp>
        <p:nvSpPr>
          <p:cNvPr id="10" name="TextBox 9"/>
          <p:cNvSpPr txBox="1"/>
          <p:nvPr/>
        </p:nvSpPr>
        <p:spPr>
          <a:xfrm>
            <a:off x="609600" y="192627"/>
            <a:ext cx="9204101" cy="461665"/>
          </a:xfrm>
          <a:prstGeom prst="rect">
            <a:avLst/>
          </a:prstGeom>
          <a:noFill/>
        </p:spPr>
        <p:txBody>
          <a:bodyPr wrap="square" rtlCol="0">
            <a:spAutoFit/>
          </a:bodyPr>
          <a:lstStyle/>
          <a:p>
            <a:r>
              <a:rPr lang="en-US" sz="2400" b="1" dirty="0">
                <a:solidFill>
                  <a:srgbClr val="3B495B">
                    <a:lumMod val="95000"/>
                  </a:srgbClr>
                </a:solidFill>
                <a:cs typeface="Arial"/>
                <a:sym typeface="Arial"/>
              </a:rPr>
              <a:t>Centers for Disease Control and Prevention</a:t>
            </a:r>
          </a:p>
        </p:txBody>
      </p:sp>
      <p:sp>
        <p:nvSpPr>
          <p:cNvPr id="7" name="Rectangle 6"/>
          <p:cNvSpPr/>
          <p:nvPr/>
        </p:nvSpPr>
        <p:spPr>
          <a:xfrm>
            <a:off x="609599" y="577002"/>
            <a:ext cx="9204101" cy="400110"/>
          </a:xfrm>
          <a:prstGeom prst="rect">
            <a:avLst/>
          </a:prstGeom>
        </p:spPr>
        <p:txBody>
          <a:bodyPr wrap="square">
            <a:spAutoFit/>
          </a:bodyPr>
          <a:lstStyle/>
          <a:p>
            <a:r>
              <a:rPr lang="en-US" sz="2000" dirty="0">
                <a:solidFill>
                  <a:srgbClr val="3B495B">
                    <a:lumMod val="95000"/>
                  </a:srgbClr>
                </a:solidFill>
                <a:cs typeface="Arial"/>
                <a:sym typeface="Arial"/>
              </a:rPr>
              <a:t>National Center for Immunization and Respiratory Diseases</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2" name="TextBox 11"/>
          <p:cNvSpPr txBox="1"/>
          <p:nvPr/>
        </p:nvSpPr>
        <p:spPr>
          <a:xfrm>
            <a:off x="609600" y="192627"/>
            <a:ext cx="9204101" cy="461665"/>
          </a:xfrm>
          <a:prstGeom prst="rect">
            <a:avLst/>
          </a:prstGeom>
          <a:noFill/>
        </p:spPr>
        <p:txBody>
          <a:bodyPr wrap="square" rtlCol="0">
            <a:spAutoFit/>
          </a:bodyPr>
          <a:lstStyle/>
          <a:p>
            <a:r>
              <a:rPr lang="en-US" sz="2400" b="1" dirty="0">
                <a:solidFill>
                  <a:srgbClr val="3A485A"/>
                </a:solidFill>
                <a:cs typeface="Arial"/>
                <a:sym typeface="Arial"/>
              </a:rPr>
              <a:t>Centers for Disease Control and Prevention</a:t>
            </a:r>
          </a:p>
        </p:txBody>
      </p:sp>
      <p:sp>
        <p:nvSpPr>
          <p:cNvPr id="13" name="Rectangle 12"/>
          <p:cNvSpPr/>
          <p:nvPr/>
        </p:nvSpPr>
        <p:spPr>
          <a:xfrm>
            <a:off x="609599" y="577002"/>
            <a:ext cx="9204101" cy="400110"/>
          </a:xfrm>
          <a:prstGeom prst="rect">
            <a:avLst/>
          </a:prstGeom>
        </p:spPr>
        <p:txBody>
          <a:bodyPr wrap="square">
            <a:spAutoFit/>
          </a:bodyPr>
          <a:lstStyle/>
          <a:p>
            <a:r>
              <a:rPr lang="en-US" sz="2000" dirty="0">
                <a:solidFill>
                  <a:srgbClr val="3A485A"/>
                </a:solidFill>
                <a:cs typeface="Arial"/>
                <a:sym typeface="Arial"/>
              </a:rPr>
              <a:t>National Center for Immunization and Respiratory Diseases</a:t>
            </a:r>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5" name="TextBox 14"/>
          <p:cNvSpPr txBox="1"/>
          <p:nvPr/>
        </p:nvSpPr>
        <p:spPr>
          <a:xfrm>
            <a:off x="609600" y="192627"/>
            <a:ext cx="9204101" cy="461665"/>
          </a:xfrm>
          <a:prstGeom prst="rect">
            <a:avLst/>
          </a:prstGeom>
          <a:noFill/>
        </p:spPr>
        <p:txBody>
          <a:bodyPr wrap="square" rtlCol="0">
            <a:spAutoFit/>
          </a:bodyPr>
          <a:lstStyle/>
          <a:p>
            <a:r>
              <a:rPr lang="en-US" sz="2400" b="1" dirty="0">
                <a:solidFill>
                  <a:srgbClr val="3A485A"/>
                </a:solidFill>
                <a:cs typeface="Arial"/>
                <a:sym typeface="Arial"/>
              </a:rPr>
              <a:t>Centers for Disease Control and Prevention</a:t>
            </a:r>
          </a:p>
        </p:txBody>
      </p:sp>
      <p:sp>
        <p:nvSpPr>
          <p:cNvPr id="16" name="Rectangle 15"/>
          <p:cNvSpPr/>
          <p:nvPr/>
        </p:nvSpPr>
        <p:spPr>
          <a:xfrm>
            <a:off x="609599" y="577002"/>
            <a:ext cx="9204101" cy="400110"/>
          </a:xfrm>
          <a:prstGeom prst="rect">
            <a:avLst/>
          </a:prstGeom>
        </p:spPr>
        <p:txBody>
          <a:bodyPr wrap="square">
            <a:spAutoFit/>
          </a:bodyPr>
          <a:lstStyle/>
          <a:p>
            <a:r>
              <a:rPr lang="en-US" sz="2000" dirty="0">
                <a:solidFill>
                  <a:srgbClr val="3A485A"/>
                </a:solidFill>
                <a:cs typeface="Arial"/>
                <a:sym typeface="Arial"/>
              </a:rPr>
              <a:t>National Center for Immunization and Respiratory Diseases</a:t>
            </a:r>
          </a:p>
        </p:txBody>
      </p:sp>
      <p:pic>
        <p:nvPicPr>
          <p:cNvPr id="17" name="Picture 16"/>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8" name="TextBox 17"/>
          <p:cNvSpPr txBox="1"/>
          <p:nvPr userDrawn="1"/>
        </p:nvSpPr>
        <p:spPr>
          <a:xfrm>
            <a:off x="609600" y="192627"/>
            <a:ext cx="9204101" cy="461665"/>
          </a:xfrm>
          <a:prstGeom prst="rect">
            <a:avLst/>
          </a:prstGeom>
          <a:noFill/>
        </p:spPr>
        <p:txBody>
          <a:bodyPr wrap="square" rtlCol="0">
            <a:spAutoFit/>
          </a:bodyPr>
          <a:lstStyle/>
          <a:p>
            <a:r>
              <a:rPr lang="en-US" sz="2400" b="1" dirty="0">
                <a:solidFill>
                  <a:srgbClr val="FFFFFF"/>
                </a:solidFill>
                <a:cs typeface="Arial"/>
                <a:sym typeface="Arial"/>
              </a:rPr>
              <a:t>Centers for Disease Control and Prevention</a:t>
            </a:r>
          </a:p>
        </p:txBody>
      </p:sp>
      <p:sp>
        <p:nvSpPr>
          <p:cNvPr id="19" name="Rectangle 18"/>
          <p:cNvSpPr/>
          <p:nvPr userDrawn="1"/>
        </p:nvSpPr>
        <p:spPr>
          <a:xfrm>
            <a:off x="609599" y="577002"/>
            <a:ext cx="9204101" cy="400110"/>
          </a:xfrm>
          <a:prstGeom prst="rect">
            <a:avLst/>
          </a:prstGeom>
        </p:spPr>
        <p:txBody>
          <a:bodyPr wrap="square">
            <a:spAutoFit/>
          </a:bodyPr>
          <a:lstStyle/>
          <a:p>
            <a:r>
              <a:rPr lang="en-US" sz="2000" dirty="0">
                <a:solidFill>
                  <a:srgbClr val="FFFFFF"/>
                </a:solidFill>
                <a:cs typeface="Arial"/>
                <a:sym typeface="Arial"/>
              </a:rPr>
              <a:t>National Center for Immunization and Respiratory Diseases</a:t>
            </a:r>
          </a:p>
        </p:txBody>
      </p:sp>
      <p:sp>
        <p:nvSpPr>
          <p:cNvPr id="21" name="Rectangle 20"/>
          <p:cNvSpPr/>
          <p:nvPr userDrawn="1"/>
        </p:nvSpPr>
        <p:spPr>
          <a:xfrm>
            <a:off x="609598" y="6495064"/>
            <a:ext cx="10972801" cy="230832"/>
          </a:xfrm>
          <a:prstGeom prst="rect">
            <a:avLst/>
          </a:prstGeom>
        </p:spPr>
        <p:txBody>
          <a:bodyPr wrap="square" anchor="b" anchorCtr="0">
            <a:spAutoFit/>
          </a:bodyPr>
          <a:lstStyle/>
          <a:p>
            <a:r>
              <a:rPr lang="en-US" sz="900" dirty="0">
                <a:solidFill>
                  <a:srgbClr val="3B495B"/>
                </a:solidFill>
                <a:ea typeface="Calibri" panose="020F0502020204030204" pitchFamily="34" charset="0"/>
                <a:cs typeface="Times New Roman" panose="02020603050405020304" pitchFamily="18" charset="0"/>
                <a:sym typeface="Arial"/>
              </a:rPr>
              <a:t>Photographs and images included in this presentation are licensed solely for CDC/NCIRD online and presentation use. No rights are implied or extended for use in printing or any use by other CDC CIOs or any external audiences.</a:t>
            </a:r>
          </a:p>
        </p:txBody>
      </p:sp>
    </p:spTree>
    <p:extLst>
      <p:ext uri="{BB962C8B-B14F-4D97-AF65-F5344CB8AC3E}">
        <p14:creationId xmlns:p14="http://schemas.microsoft.com/office/powerpoint/2010/main" val="265713389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4" name="Content Placeholder 3"/>
          <p:cNvSpPr>
            <a:spLocks noGrp="1"/>
          </p:cNvSpPr>
          <p:nvPr>
            <p:ph sz="quarter" idx="14"/>
          </p:nvPr>
        </p:nvSpPr>
        <p:spPr>
          <a:xfrm>
            <a:off x="609600" y="1554163"/>
            <a:ext cx="10972800" cy="462121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5" name="Text Placeholder 4"/>
          <p:cNvSpPr>
            <a:spLocks noGrp="1"/>
          </p:cNvSpPr>
          <p:nvPr>
            <p:ph type="body" sz="quarter" idx="13" hasCustomPrompt="1"/>
          </p:nvPr>
        </p:nvSpPr>
        <p:spPr>
          <a:xfrm>
            <a:off x="609600" y="6175375"/>
            <a:ext cx="10972800" cy="550863"/>
          </a:xfrm>
        </p:spPr>
        <p:txBody>
          <a:bodyPr anchor="b" anchorCtr="0"/>
          <a:lstStyle>
            <a:lvl1pPr marL="0" indent="0">
              <a:spcBef>
                <a:spcPts val="200"/>
              </a:spcBef>
              <a:buNone/>
              <a:defRPr sz="1200">
                <a:solidFill>
                  <a:schemeClr val="tx2"/>
                </a:solidFill>
              </a:defRPr>
            </a:lvl1pPr>
          </a:lstStyle>
          <a:p>
            <a:pPr lvl="0"/>
            <a:r>
              <a:rPr lang="en-US" dirty="0" smtClean="0"/>
              <a:t>*Citations and references</a:t>
            </a:r>
            <a:endParaRPr lang="en-US" dirty="0"/>
          </a:p>
        </p:txBody>
      </p:sp>
    </p:spTree>
    <p:extLst>
      <p:ext uri="{BB962C8B-B14F-4D97-AF65-F5344CB8AC3E}">
        <p14:creationId xmlns:p14="http://schemas.microsoft.com/office/powerpoint/2010/main" val="195554282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_OD 2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9" y="1554479"/>
            <a:ext cx="5242560" cy="4620895"/>
          </a:xfrm>
          <a:prstGeom prst="rect">
            <a:avLst/>
          </a:prstGeom>
        </p:spPr>
        <p:txBody>
          <a:bodyPr/>
          <a:lstStyle>
            <a:lvl1pPr marL="243834" indent="-243834">
              <a:buClr>
                <a:schemeClr val="accent1"/>
              </a:buClr>
              <a:buSzPct val="100000"/>
              <a:buFont typeface="Wingdings" panose="05000000000000000000" pitchFamily="2" charset="2"/>
              <a:buChar char="§"/>
              <a:defRPr sz="2400" b="0" baseline="0">
                <a:solidFill>
                  <a:schemeClr val="tx2"/>
                </a:solidFill>
                <a:latin typeface="+mn-lt"/>
              </a:defRPr>
            </a:lvl1pPr>
            <a:lvl2pPr marL="487668" indent="-243834">
              <a:buClr>
                <a:schemeClr val="accent1"/>
              </a:buClr>
              <a:buSzPct val="100000"/>
              <a:buFont typeface="Arial" panose="020B0604020202020204" pitchFamily="34" charset="0"/>
              <a:buChar char="–"/>
              <a:defRPr sz="1800" b="0">
                <a:solidFill>
                  <a:schemeClr val="tx2"/>
                </a:solidFill>
                <a:latin typeface="+mn-lt"/>
              </a:defRPr>
            </a:lvl2pPr>
            <a:lvl3pPr marL="731502" indent="-243834">
              <a:buClr>
                <a:schemeClr val="accent1"/>
              </a:buClr>
              <a:buSzPct val="100000"/>
              <a:buFont typeface="Arial" pitchFamily="34" charset="0"/>
              <a:buChar char="•"/>
              <a:defRPr sz="1800" b="0">
                <a:solidFill>
                  <a:schemeClr val="tx2"/>
                </a:solidFill>
                <a:latin typeface="+mn-lt"/>
              </a:defRPr>
            </a:lvl3pPr>
            <a:lvl4pPr marL="975336" indent="-243834">
              <a:buClr>
                <a:schemeClr val="accent1"/>
              </a:buClr>
              <a:buSzPct val="100000"/>
              <a:buFont typeface="Arial" panose="020B0604020202020204" pitchFamily="34" charset="0"/>
              <a:buChar char="–"/>
              <a:defRPr sz="1800" baseline="0">
                <a:solidFill>
                  <a:schemeClr val="tx2"/>
                </a:solidFill>
                <a:latin typeface="+mn-lt"/>
              </a:defRPr>
            </a:lvl4pPr>
            <a:lvl5pPr marL="1219170" indent="-243834">
              <a:buClr>
                <a:schemeClr val="accent1"/>
              </a:buClr>
              <a:buSzPct val="100000"/>
              <a:buFont typeface="Calibri" panose="020F0502020204030204" pitchFamily="34" charset="0"/>
              <a:buChar char="»"/>
              <a:defRPr sz="1800">
                <a:solidFill>
                  <a:schemeClr val="tx2"/>
                </a:solidFill>
                <a:latin typeface="+mn-lt"/>
              </a:defRPr>
            </a:lvl5pPr>
            <a:lvl6pPr>
              <a:defRPr sz="1800">
                <a:solidFill>
                  <a:schemeClr val="tx2"/>
                </a:solidFill>
                <a:latin typeface="+mn-lt"/>
              </a:defRPr>
            </a:lvl6pPr>
            <a:lvl7pPr>
              <a:defRPr sz="1800" baseline="0">
                <a:solidFill>
                  <a:schemeClr val="tx2"/>
                </a:solidFill>
                <a:latin typeface="+mn-lt"/>
              </a:defRPr>
            </a:lvl7pPr>
            <a:lvl8pPr>
              <a:defRPr sz="1800" baseline="0">
                <a:solidFill>
                  <a:schemeClr val="tx2"/>
                </a:solidFill>
                <a:latin typeface="+mn-lt"/>
              </a:defRPr>
            </a:lvl8pPr>
            <a:lvl9pPr>
              <a:defRPr sz="1800" baseline="0">
                <a:solidFill>
                  <a:schemeClr val="tx2"/>
                </a:solidFill>
                <a:latin typeface="+mn-lt"/>
              </a:defRPr>
            </a:lvl9p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a:p>
            <a:pPr lvl="5"/>
            <a:r>
              <a:rPr lang="en-US" altLang="en-US" dirty="0" smtClean="0"/>
              <a:t>Sixth level</a:t>
            </a:r>
          </a:p>
          <a:p>
            <a:pPr lvl="6"/>
            <a:r>
              <a:rPr lang="en-US" altLang="en-US" dirty="0" smtClean="0"/>
              <a:t>Seventh level</a:t>
            </a:r>
          </a:p>
          <a:p>
            <a:pPr lvl="7"/>
            <a:r>
              <a:rPr lang="en-US" altLang="en-US" dirty="0" smtClean="0"/>
              <a:t>Eighth level</a:t>
            </a:r>
          </a:p>
          <a:p>
            <a:pPr lvl="8"/>
            <a:r>
              <a:rPr lang="en-US" altLang="en-US" dirty="0" smtClean="0"/>
              <a:t>Ninth level</a:t>
            </a:r>
          </a:p>
          <a:p>
            <a:pPr lvl="8"/>
            <a:r>
              <a:rPr lang="en-US" altLang="en-US" dirty="0" smtClean="0"/>
              <a:t>Tenth level</a:t>
            </a:r>
          </a:p>
        </p:txBody>
      </p:sp>
      <p:sp>
        <p:nvSpPr>
          <p:cNvPr id="13" name="Content Placeholder 2"/>
          <p:cNvSpPr>
            <a:spLocks noGrp="1"/>
          </p:cNvSpPr>
          <p:nvPr>
            <p:ph idx="10"/>
          </p:nvPr>
        </p:nvSpPr>
        <p:spPr>
          <a:xfrm>
            <a:off x="6339840" y="1554480"/>
            <a:ext cx="5242560" cy="4620894"/>
          </a:xfrm>
          <a:prstGeom prst="rect">
            <a:avLst/>
          </a:prstGeom>
        </p:spPr>
        <p:txBody>
          <a:bodyPr/>
          <a:lstStyle>
            <a:lvl1pPr marL="243834" indent="-243834">
              <a:buClr>
                <a:schemeClr val="accent1"/>
              </a:buClr>
              <a:buSzPct val="100000"/>
              <a:buFont typeface="Wingdings" panose="05000000000000000000" pitchFamily="2" charset="2"/>
              <a:buChar char="§"/>
              <a:defRPr sz="2400" b="0" baseline="0">
                <a:solidFill>
                  <a:schemeClr val="tx2"/>
                </a:solidFill>
                <a:latin typeface="+mn-lt"/>
              </a:defRPr>
            </a:lvl1pPr>
            <a:lvl2pPr marL="487668" indent="-243834">
              <a:buClr>
                <a:schemeClr val="accent1"/>
              </a:buClr>
              <a:buSzPct val="100000"/>
              <a:buFont typeface="Arial" panose="020B0604020202020204" pitchFamily="34" charset="0"/>
              <a:buChar char="–"/>
              <a:defRPr sz="1800">
                <a:solidFill>
                  <a:schemeClr val="tx2"/>
                </a:solidFill>
                <a:latin typeface="+mn-lt"/>
              </a:defRPr>
            </a:lvl2pPr>
            <a:lvl3pPr>
              <a:buClr>
                <a:schemeClr val="accent1"/>
              </a:buClr>
              <a:buSzPct val="100000"/>
              <a:buFont typeface="Arial" pitchFamily="34" charset="0"/>
              <a:buChar char="•"/>
              <a:defRPr sz="1800">
                <a:solidFill>
                  <a:schemeClr val="tx2"/>
                </a:solidFill>
                <a:latin typeface="+mn-lt"/>
              </a:defRPr>
            </a:lvl3pPr>
            <a:lvl4pPr marL="975336" indent="-243834">
              <a:buClr>
                <a:schemeClr val="accent1"/>
              </a:buClr>
              <a:buSzPct val="100000"/>
              <a:buFont typeface="Arial" panose="020B0604020202020204" pitchFamily="34" charset="0"/>
              <a:buChar char="–"/>
              <a:defRPr sz="1800" baseline="0">
                <a:solidFill>
                  <a:schemeClr val="tx2"/>
                </a:solidFill>
                <a:latin typeface="+mn-lt"/>
              </a:defRPr>
            </a:lvl4pPr>
            <a:lvl5pPr marL="1219170" indent="-243834">
              <a:buClr>
                <a:schemeClr val="accent1"/>
              </a:buClr>
              <a:buSzPct val="100000"/>
              <a:buFont typeface="Calibri" panose="020F0502020204030204" pitchFamily="34" charset="0"/>
              <a:buChar char="»"/>
              <a:defRPr sz="1800">
                <a:solidFill>
                  <a:schemeClr val="tx2"/>
                </a:solidFill>
                <a:latin typeface="+mn-lt"/>
              </a:defRPr>
            </a:lvl5pPr>
            <a:lvl6pPr>
              <a:defRPr>
                <a:solidFill>
                  <a:schemeClr val="tx2"/>
                </a:solidFill>
                <a:latin typeface="+mn-lt"/>
              </a:defRPr>
            </a:lvl6pPr>
            <a:lvl7pPr>
              <a:defRPr baseline="0">
                <a:solidFill>
                  <a:schemeClr val="tx2"/>
                </a:solidFill>
                <a:latin typeface="+mn-lt"/>
              </a:defRPr>
            </a:lvl7pPr>
            <a:lvl8pPr>
              <a:defRPr baseline="0">
                <a:solidFill>
                  <a:schemeClr val="tx2"/>
                </a:solidFill>
                <a:latin typeface="+mn-lt"/>
              </a:defRPr>
            </a:lvl8pPr>
            <a:lvl9pPr>
              <a:defRPr baseline="0">
                <a:solidFill>
                  <a:schemeClr val="tx2"/>
                </a:solidFill>
                <a:latin typeface="+mn-lt"/>
              </a:defRPr>
            </a:lvl9p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a:p>
            <a:pPr lvl="5"/>
            <a:r>
              <a:rPr lang="en-US" altLang="en-US" dirty="0" smtClean="0"/>
              <a:t>Sixth level</a:t>
            </a:r>
          </a:p>
          <a:p>
            <a:pPr lvl="6"/>
            <a:r>
              <a:rPr lang="en-US" altLang="en-US" dirty="0" smtClean="0"/>
              <a:t>Seventh level</a:t>
            </a:r>
          </a:p>
          <a:p>
            <a:pPr lvl="7"/>
            <a:r>
              <a:rPr lang="en-US" altLang="en-US" dirty="0" smtClean="0"/>
              <a:t>Eighth level</a:t>
            </a:r>
          </a:p>
          <a:p>
            <a:pPr lvl="8"/>
            <a:r>
              <a:rPr lang="en-US" altLang="en-US" dirty="0" smtClean="0"/>
              <a:t>Ninth level</a:t>
            </a:r>
          </a:p>
          <a:p>
            <a:pPr lvl="8"/>
            <a:r>
              <a:rPr lang="en-US" altLang="en-US" dirty="0" smtClean="0"/>
              <a:t>Tenth level</a:t>
            </a:r>
          </a:p>
        </p:txBody>
      </p:sp>
      <p:sp>
        <p:nvSpPr>
          <p:cNvPr id="5" name="Title 4"/>
          <p:cNvSpPr>
            <a:spLocks noGrp="1"/>
          </p:cNvSpPr>
          <p:nvPr>
            <p:ph type="title"/>
          </p:nvPr>
        </p:nvSpPr>
        <p:spPr/>
        <p:txBody>
          <a:bodyPr/>
          <a:lstStyle/>
          <a:p>
            <a:r>
              <a:rPr lang="en-US" smtClean="0"/>
              <a:t>Click to edit Master title style</a:t>
            </a:r>
            <a:endParaRPr lang="en-US" dirty="0"/>
          </a:p>
        </p:txBody>
      </p:sp>
      <p:sp>
        <p:nvSpPr>
          <p:cNvPr id="6" name="Text Placeholder 4"/>
          <p:cNvSpPr>
            <a:spLocks noGrp="1"/>
          </p:cNvSpPr>
          <p:nvPr>
            <p:ph type="body" sz="quarter" idx="13" hasCustomPrompt="1"/>
          </p:nvPr>
        </p:nvSpPr>
        <p:spPr>
          <a:xfrm>
            <a:off x="609600" y="6175375"/>
            <a:ext cx="10972800" cy="550863"/>
          </a:xfrm>
        </p:spPr>
        <p:txBody>
          <a:bodyPr anchor="b" anchorCtr="0"/>
          <a:lstStyle>
            <a:lvl1pPr marL="0" indent="0">
              <a:spcBef>
                <a:spcPts val="200"/>
              </a:spcBef>
              <a:buNone/>
              <a:defRPr sz="1200">
                <a:solidFill>
                  <a:schemeClr val="tx2"/>
                </a:solidFill>
              </a:defRPr>
            </a:lvl1pPr>
          </a:lstStyle>
          <a:p>
            <a:pPr lvl="0"/>
            <a:r>
              <a:rPr lang="en-US" dirty="0" smtClean="0"/>
              <a:t>*Citations and references</a:t>
            </a:r>
            <a:endParaRPr lang="en-US" dirty="0"/>
          </a:p>
        </p:txBody>
      </p:sp>
    </p:spTree>
    <p:extLst>
      <p:ext uri="{BB962C8B-B14F-4D97-AF65-F5344CB8AC3E}">
        <p14:creationId xmlns:p14="http://schemas.microsoft.com/office/powerpoint/2010/main" val="42028177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ATA SLIDE_OD w/ photo">
    <p:spTree>
      <p:nvGrpSpPr>
        <p:cNvPr id="1" name=""/>
        <p:cNvGrpSpPr/>
        <p:nvPr/>
      </p:nvGrpSpPr>
      <p:grpSpPr>
        <a:xfrm>
          <a:off x="0" y="0"/>
          <a:ext cx="0" cy="0"/>
          <a:chOff x="0" y="0"/>
          <a:chExt cx="0" cy="0"/>
        </a:xfrm>
      </p:grpSpPr>
      <p:sp>
        <p:nvSpPr>
          <p:cNvPr id="8" name="Content Placeholder 2"/>
          <p:cNvSpPr>
            <a:spLocks noGrp="1"/>
          </p:cNvSpPr>
          <p:nvPr>
            <p:ph idx="10"/>
          </p:nvPr>
        </p:nvSpPr>
        <p:spPr>
          <a:xfrm>
            <a:off x="7833360" y="1554480"/>
            <a:ext cx="3749040" cy="4620894"/>
          </a:xfrm>
          <a:prstGeom prst="rect">
            <a:avLst/>
          </a:prstGeom>
        </p:spPr>
        <p:txBody>
          <a:bodyPr/>
          <a:lstStyle>
            <a:lvl1pPr marL="243834" indent="-243834">
              <a:buClr>
                <a:schemeClr val="accent1"/>
              </a:buClr>
              <a:buSzPct val="100000"/>
              <a:buFont typeface="Wingdings" panose="05000000000000000000" pitchFamily="2" charset="2"/>
              <a:buChar char="§"/>
              <a:defRPr sz="2400" b="0" baseline="0">
                <a:solidFill>
                  <a:schemeClr val="tx2"/>
                </a:solidFill>
                <a:latin typeface="+mn-lt"/>
              </a:defRPr>
            </a:lvl1pPr>
            <a:lvl2pPr marL="487668" indent="-243834">
              <a:buClr>
                <a:schemeClr val="accent1"/>
              </a:buClr>
              <a:buSzPct val="100000"/>
              <a:buFont typeface="Arial" panose="020B0604020202020204" pitchFamily="34" charset="0"/>
              <a:buChar char="–"/>
              <a:defRPr sz="1800">
                <a:solidFill>
                  <a:schemeClr val="tx2"/>
                </a:solidFill>
                <a:latin typeface="+mn-lt"/>
              </a:defRPr>
            </a:lvl2pPr>
            <a:lvl3pPr>
              <a:buClr>
                <a:schemeClr val="accent1"/>
              </a:buClr>
              <a:buSzPct val="100000"/>
              <a:buFont typeface="Arial" pitchFamily="34" charset="0"/>
              <a:buChar char="•"/>
              <a:defRPr sz="1800">
                <a:solidFill>
                  <a:schemeClr val="tx2"/>
                </a:solidFill>
                <a:latin typeface="+mn-lt"/>
              </a:defRPr>
            </a:lvl3pPr>
            <a:lvl4pPr marL="975336" indent="-243834">
              <a:buClr>
                <a:schemeClr val="accent1"/>
              </a:buClr>
              <a:buSzPct val="100000"/>
              <a:buFont typeface="Arial" panose="020B0604020202020204" pitchFamily="34" charset="0"/>
              <a:buChar char="–"/>
              <a:defRPr sz="1800" baseline="0">
                <a:solidFill>
                  <a:schemeClr val="tx2"/>
                </a:solidFill>
                <a:latin typeface="+mn-lt"/>
              </a:defRPr>
            </a:lvl4pPr>
            <a:lvl5pPr marL="1219170" indent="-243834">
              <a:buClr>
                <a:schemeClr val="accent1"/>
              </a:buClr>
              <a:buSzPct val="100000"/>
              <a:buFont typeface="Calibri" panose="020F0502020204030204" pitchFamily="34" charset="0"/>
              <a:buChar char="»"/>
              <a:defRPr sz="1800">
                <a:solidFill>
                  <a:schemeClr val="tx2"/>
                </a:solidFill>
                <a:latin typeface="+mn-lt"/>
              </a:defRPr>
            </a:lvl5pPr>
            <a:lvl6pPr>
              <a:defRPr sz="1800">
                <a:solidFill>
                  <a:schemeClr val="tx2"/>
                </a:solidFill>
                <a:latin typeface="+mn-lt"/>
              </a:defRPr>
            </a:lvl6pPr>
            <a:lvl7pPr>
              <a:defRPr sz="1800" baseline="0">
                <a:solidFill>
                  <a:schemeClr val="tx2"/>
                </a:solidFill>
                <a:latin typeface="+mn-lt"/>
              </a:defRPr>
            </a:lvl7pPr>
            <a:lvl8pPr>
              <a:defRPr sz="1800" baseline="0">
                <a:solidFill>
                  <a:schemeClr val="tx2"/>
                </a:solidFill>
                <a:latin typeface="+mn-lt"/>
              </a:defRPr>
            </a:lvl8pPr>
            <a:lvl9pPr>
              <a:defRPr sz="1800" baseline="0">
                <a:solidFill>
                  <a:schemeClr val="tx2"/>
                </a:solidFill>
                <a:latin typeface="+mn-lt"/>
              </a:defRPr>
            </a:lvl9p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a:p>
            <a:pPr lvl="5"/>
            <a:r>
              <a:rPr lang="en-US" altLang="en-US" dirty="0" smtClean="0"/>
              <a:t>Sixth level</a:t>
            </a:r>
          </a:p>
          <a:p>
            <a:pPr lvl="6"/>
            <a:r>
              <a:rPr lang="en-US" altLang="en-US" dirty="0" smtClean="0"/>
              <a:t>Seventh level</a:t>
            </a:r>
          </a:p>
          <a:p>
            <a:pPr lvl="7"/>
            <a:r>
              <a:rPr lang="en-US" altLang="en-US" dirty="0" smtClean="0"/>
              <a:t>Eighth level</a:t>
            </a:r>
          </a:p>
          <a:p>
            <a:pPr lvl="8"/>
            <a:r>
              <a:rPr lang="en-US" altLang="en-US" dirty="0" smtClean="0"/>
              <a:t>Ninth level</a:t>
            </a:r>
          </a:p>
          <a:p>
            <a:pPr lvl="8"/>
            <a:r>
              <a:rPr lang="en-US" altLang="en-US" dirty="0" smtClean="0"/>
              <a:t>Tenth level</a:t>
            </a:r>
          </a:p>
        </p:txBody>
      </p:sp>
      <p:sp>
        <p:nvSpPr>
          <p:cNvPr id="3" name="Content Placeholder 2"/>
          <p:cNvSpPr>
            <a:spLocks noGrp="1"/>
          </p:cNvSpPr>
          <p:nvPr>
            <p:ph idx="1"/>
          </p:nvPr>
        </p:nvSpPr>
        <p:spPr>
          <a:xfrm>
            <a:off x="609597" y="1554479"/>
            <a:ext cx="6766560" cy="4620895"/>
          </a:xfrm>
          <a:prstGeom prst="rect">
            <a:avLst/>
          </a:prstGeom>
        </p:spPr>
        <p:txBody>
          <a:bodyPr/>
          <a:lstStyle>
            <a:lvl1pPr marL="243834" indent="-243834">
              <a:buClr>
                <a:schemeClr val="accent1"/>
              </a:buClr>
              <a:buSzPct val="100000"/>
              <a:buFont typeface="Wingdings" panose="05000000000000000000" pitchFamily="2" charset="2"/>
              <a:buChar char="§"/>
              <a:defRPr sz="2400" b="0" baseline="0">
                <a:solidFill>
                  <a:schemeClr val="tx2"/>
                </a:solidFill>
                <a:latin typeface="+mn-lt"/>
              </a:defRPr>
            </a:lvl1pPr>
            <a:lvl2pPr marL="487668" indent="-243834">
              <a:buClr>
                <a:schemeClr val="accent1"/>
              </a:buClr>
              <a:buSzPct val="100000"/>
              <a:buFont typeface="Courier New" panose="02070309020205020404" pitchFamily="49" charset="0"/>
              <a:buChar char="-"/>
              <a:defRPr sz="1800" b="0">
                <a:solidFill>
                  <a:schemeClr val="tx2"/>
                </a:solidFill>
              </a:defRPr>
            </a:lvl2pPr>
            <a:lvl3pPr marL="731502" indent="-243834">
              <a:buClr>
                <a:schemeClr val="accent1"/>
              </a:buClr>
              <a:buSzPct val="100000"/>
              <a:buFont typeface="Arial" pitchFamily="34" charset="0"/>
              <a:buChar char="•"/>
              <a:defRPr sz="1800" b="0">
                <a:solidFill>
                  <a:schemeClr val="tx2"/>
                </a:solidFill>
              </a:defRPr>
            </a:lvl3pPr>
            <a:lvl4pPr marL="1005840" indent="-243834">
              <a:buClr>
                <a:schemeClr val="accent1"/>
              </a:buClr>
              <a:buSzPct val="100000"/>
              <a:buFont typeface="Courier New" pitchFamily="49" charset="0"/>
              <a:buChar char="-"/>
              <a:defRPr sz="1800" baseline="0">
                <a:solidFill>
                  <a:schemeClr val="tx2"/>
                </a:solidFill>
              </a:defRPr>
            </a:lvl4pPr>
            <a:lvl5pPr marL="1219170" indent="-243834">
              <a:buClr>
                <a:schemeClr val="accent1"/>
              </a:buClr>
              <a:buSzPct val="100000"/>
              <a:buFont typeface="Calibri" panose="020F0502020204030204" pitchFamily="34" charset="0"/>
              <a:buChar char="»"/>
              <a:defRPr sz="1800">
                <a:solidFill>
                  <a:schemeClr val="tx2"/>
                </a:solidFill>
              </a:defRPr>
            </a:lvl5pPr>
            <a:lvl6pPr>
              <a:buClr>
                <a:schemeClr val="accent1"/>
              </a:buClr>
              <a:defRPr sz="1800">
                <a:solidFill>
                  <a:schemeClr val="tx2"/>
                </a:solidFill>
              </a:defRPr>
            </a:lvl6pPr>
            <a:lvl7pPr>
              <a:buClr>
                <a:schemeClr val="accent1"/>
              </a:buClr>
              <a:defRPr sz="1800">
                <a:solidFill>
                  <a:schemeClr val="tx2"/>
                </a:solidFill>
              </a:defRPr>
            </a:lvl7pPr>
            <a:lvl8pPr>
              <a:buClr>
                <a:schemeClr val="accent1"/>
              </a:buClr>
              <a:defRPr sz="1800" baseline="0">
                <a:solidFill>
                  <a:schemeClr val="tx2"/>
                </a:solidFill>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Eighth level</a:t>
            </a:r>
          </a:p>
          <a:p>
            <a:pPr lvl="7"/>
            <a:r>
              <a:rPr lang="en-US" dirty="0" smtClean="0"/>
              <a:t>Ninth level</a:t>
            </a:r>
          </a:p>
          <a:p>
            <a:pPr lvl="7"/>
            <a:r>
              <a:rPr lang="en-US" dirty="0" smtClean="0"/>
              <a:t>Tenth level</a:t>
            </a:r>
          </a:p>
        </p:txBody>
      </p:sp>
      <p:sp>
        <p:nvSpPr>
          <p:cNvPr id="5" name="Title 4"/>
          <p:cNvSpPr>
            <a:spLocks noGrp="1"/>
          </p:cNvSpPr>
          <p:nvPr>
            <p:ph type="title"/>
          </p:nvPr>
        </p:nvSpPr>
        <p:spPr/>
        <p:txBody>
          <a:bodyPr/>
          <a:lstStyle/>
          <a:p>
            <a:r>
              <a:rPr lang="en-US" smtClean="0"/>
              <a:t>Click to edit Master title style</a:t>
            </a:r>
            <a:endParaRPr lang="en-US" dirty="0"/>
          </a:p>
        </p:txBody>
      </p:sp>
      <p:sp>
        <p:nvSpPr>
          <p:cNvPr id="6" name="Text Placeholder 4"/>
          <p:cNvSpPr>
            <a:spLocks noGrp="1"/>
          </p:cNvSpPr>
          <p:nvPr>
            <p:ph type="body" sz="quarter" idx="13" hasCustomPrompt="1"/>
          </p:nvPr>
        </p:nvSpPr>
        <p:spPr>
          <a:xfrm>
            <a:off x="609600" y="6175375"/>
            <a:ext cx="10972800" cy="550863"/>
          </a:xfrm>
        </p:spPr>
        <p:txBody>
          <a:bodyPr anchor="b" anchorCtr="0"/>
          <a:lstStyle>
            <a:lvl1pPr marL="0" indent="0">
              <a:spcBef>
                <a:spcPts val="200"/>
              </a:spcBef>
              <a:buNone/>
              <a:defRPr sz="1200">
                <a:solidFill>
                  <a:schemeClr val="tx2"/>
                </a:solidFill>
              </a:defRPr>
            </a:lvl1pPr>
          </a:lstStyle>
          <a:p>
            <a:pPr lvl="0"/>
            <a:r>
              <a:rPr lang="en-US" dirty="0" smtClean="0"/>
              <a:t>*Citations and references</a:t>
            </a:r>
            <a:endParaRPr lang="en-US" dirty="0"/>
          </a:p>
        </p:txBody>
      </p:sp>
    </p:spTree>
    <p:extLst>
      <p:ext uri="{BB962C8B-B14F-4D97-AF65-F5344CB8AC3E}">
        <p14:creationId xmlns:p14="http://schemas.microsoft.com/office/powerpoint/2010/main" val="179167428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_O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lgn="ctr">
              <a:defRPr/>
            </a:lvl1pPr>
          </a:lstStyle>
          <a:p>
            <a:r>
              <a:rPr lang="en-US" dirty="0" smtClean="0"/>
              <a:t>Click to edit Master title style</a:t>
            </a:r>
            <a:endParaRPr lang="en-US" dirty="0"/>
          </a:p>
        </p:txBody>
      </p:sp>
      <p:sp>
        <p:nvSpPr>
          <p:cNvPr id="4" name="Text Placeholder 4"/>
          <p:cNvSpPr>
            <a:spLocks noGrp="1"/>
          </p:cNvSpPr>
          <p:nvPr>
            <p:ph type="body" sz="quarter" idx="13" hasCustomPrompt="1"/>
          </p:nvPr>
        </p:nvSpPr>
        <p:spPr>
          <a:xfrm>
            <a:off x="609600" y="6175375"/>
            <a:ext cx="10972800" cy="550863"/>
          </a:xfrm>
        </p:spPr>
        <p:txBody>
          <a:bodyPr anchor="b" anchorCtr="0"/>
          <a:lstStyle>
            <a:lvl1pPr marL="0" indent="0">
              <a:spcBef>
                <a:spcPts val="200"/>
              </a:spcBef>
              <a:buNone/>
              <a:defRPr sz="1200">
                <a:solidFill>
                  <a:schemeClr val="tx2"/>
                </a:solidFill>
              </a:defRPr>
            </a:lvl1pPr>
          </a:lstStyle>
          <a:p>
            <a:pPr lvl="0"/>
            <a:r>
              <a:rPr lang="en-US" dirty="0" smtClean="0"/>
              <a:t>*Citations and references</a:t>
            </a:r>
            <a:endParaRPr lang="en-US" dirty="0"/>
          </a:p>
        </p:txBody>
      </p:sp>
    </p:spTree>
    <p:extLst>
      <p:ext uri="{BB962C8B-B14F-4D97-AF65-F5344CB8AC3E}">
        <p14:creationId xmlns:p14="http://schemas.microsoft.com/office/powerpoint/2010/main" val="64488125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_O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4932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TITLE_O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rgbClr val="FFFFFF"/>
                </a:solidFill>
                <a:effectLst/>
                <a:latin typeface="+mj-lt"/>
              </a:defRPr>
            </a:lvl1pPr>
          </a:lstStyle>
          <a:p>
            <a:r>
              <a:rPr lang="en-US" dirty="0" smtClean="0"/>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rgbClr val="FFFFF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37629886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8140"/>
          <a:stretch/>
        </p:blipFill>
        <p:spPr>
          <a:xfrm>
            <a:off x="0" y="5680441"/>
            <a:ext cx="12192000" cy="1177559"/>
          </a:xfrm>
          <a:prstGeom prst="rect">
            <a:avLst/>
          </a:prstGeom>
        </p:spPr>
      </p:pic>
      <p:sp>
        <p:nvSpPr>
          <p:cNvPr id="2" name="Title 1"/>
          <p:cNvSpPr>
            <a:spLocks noGrp="1"/>
          </p:cNvSpPr>
          <p:nvPr>
            <p:ph type="title"/>
          </p:nvPr>
        </p:nvSpPr>
        <p:spPr/>
        <p:txBody>
          <a:bodyPr/>
          <a:lstStyle>
            <a:lvl1pPr>
              <a:defRPr b="0">
                <a:solidFill>
                  <a:schemeClr val="tx1"/>
                </a:solidFill>
              </a:defRPr>
            </a:lvl1pPr>
          </a:lstStyle>
          <a:p>
            <a:r>
              <a:rPr lang="en-US" dirty="0" smtClean="0"/>
              <a:t>Click to edit Master title style</a:t>
            </a:r>
            <a:endParaRPr lang="en-US" dirty="0"/>
          </a:p>
        </p:txBody>
      </p:sp>
      <p:sp>
        <p:nvSpPr>
          <p:cNvPr id="7" name="Footer Placeholder 1"/>
          <p:cNvSpPr txBox="1">
            <a:spLocks/>
          </p:cNvSpPr>
          <p:nvPr userDrawn="1"/>
        </p:nvSpPr>
        <p:spPr>
          <a:xfrm>
            <a:off x="609600" y="3472543"/>
            <a:ext cx="10972800" cy="2207898"/>
          </a:xfrm>
          <a:prstGeom prst="rect">
            <a:avLst/>
          </a:prstGeom>
        </p:spPr>
        <p:txBody>
          <a:bodyPr anchor="b" anchorCtr="0"/>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600" dirty="0" smtClean="0">
                <a:solidFill>
                  <a:srgbClr val="3B495B"/>
                </a:solidFill>
                <a:latin typeface="Calibri" panose="020F0502020204030204"/>
                <a:sym typeface="Arial"/>
              </a:rPr>
              <a:t>For more information, contact CDC</a:t>
            </a:r>
            <a:br>
              <a:rPr lang="en-US" sz="1600" dirty="0" smtClean="0">
                <a:solidFill>
                  <a:srgbClr val="3B495B"/>
                </a:solidFill>
                <a:latin typeface="Calibri" panose="020F0502020204030204"/>
                <a:sym typeface="Arial"/>
              </a:rPr>
            </a:br>
            <a:r>
              <a:rPr lang="en-US" sz="1600" dirty="0" smtClean="0">
                <a:solidFill>
                  <a:srgbClr val="3B495B"/>
                </a:solidFill>
                <a:latin typeface="Calibri" panose="020F0502020204030204"/>
                <a:sym typeface="Arial"/>
              </a:rPr>
              <a:t>1-800-CDC-INFO (232-4636)</a:t>
            </a:r>
            <a:br>
              <a:rPr lang="en-US" sz="1600" dirty="0" smtClean="0">
                <a:solidFill>
                  <a:srgbClr val="3B495B"/>
                </a:solidFill>
                <a:latin typeface="Calibri" panose="020F0502020204030204"/>
                <a:sym typeface="Arial"/>
              </a:rPr>
            </a:br>
            <a:r>
              <a:rPr lang="en-US" sz="1600" dirty="0" smtClean="0">
                <a:solidFill>
                  <a:srgbClr val="3B495B"/>
                </a:solidFill>
                <a:latin typeface="Calibri" panose="020F0502020204030204"/>
                <a:sym typeface="Arial"/>
              </a:rPr>
              <a:t>TTY:  1-888-232-6348    </a:t>
            </a:r>
            <a:r>
              <a:rPr lang="en-US" sz="1600" dirty="0" smtClean="0">
                <a:solidFill>
                  <a:srgbClr val="3B495B"/>
                </a:solidFill>
                <a:latin typeface="Calibri" panose="020F0502020204030204"/>
                <a:sym typeface="Arial"/>
                <a:hlinkClick r:id="rId3"/>
              </a:rPr>
              <a:t>www.cdc.gov</a:t>
            </a:r>
            <a:endParaRPr lang="en-US" sz="1600" dirty="0" smtClean="0">
              <a:solidFill>
                <a:srgbClr val="3B495B"/>
              </a:solidFill>
              <a:latin typeface="Calibri" panose="020F0502020204030204"/>
              <a:sym typeface="Arial"/>
            </a:endParaRPr>
          </a:p>
          <a:p>
            <a:r>
              <a:rPr lang="en-US" sz="1600" dirty="0" smtClean="0">
                <a:solidFill>
                  <a:srgbClr val="3B495B"/>
                </a:solidFill>
                <a:latin typeface="Calibri" panose="020F0502020204030204"/>
                <a:sym typeface="Arial"/>
              </a:rPr>
              <a:t/>
            </a:r>
            <a:br>
              <a:rPr lang="en-US" sz="1600" dirty="0" smtClean="0">
                <a:solidFill>
                  <a:srgbClr val="3B495B"/>
                </a:solidFill>
                <a:latin typeface="Calibri" panose="020F0502020204030204"/>
                <a:sym typeface="Arial"/>
              </a:rPr>
            </a:br>
            <a:r>
              <a:rPr lang="en-US" sz="1200" dirty="0" smtClean="0">
                <a:solidFill>
                  <a:srgbClr val="3B495B"/>
                </a:solidFill>
                <a:latin typeface="Calibri" panose="020F0502020204030204"/>
                <a:sym typeface="Arial"/>
              </a:rPr>
              <a:t>The findings and conclusions in this report are those of the authors and do not necessarily represent the official position of the Centers for Disease Control and Prevention.</a:t>
            </a:r>
          </a:p>
          <a:p>
            <a:endParaRPr lang="en-US" sz="1200" dirty="0" smtClean="0">
              <a:solidFill>
                <a:srgbClr val="3B495B"/>
              </a:solidFill>
              <a:latin typeface="Calibri" panose="020F0502020204030204"/>
              <a:sym typeface="Arial"/>
            </a:endParaRPr>
          </a:p>
          <a:p>
            <a:r>
              <a:rPr lang="en-US" sz="1200" dirty="0" smtClean="0">
                <a:solidFill>
                  <a:srgbClr val="3B495B"/>
                </a:solidFill>
                <a:latin typeface="Calibri" panose="020F0502020204030204"/>
                <a:ea typeface="Calibri" panose="020F0502020204030204" pitchFamily="34" charset="0"/>
                <a:cs typeface="Times New Roman" panose="02020603050405020304" pitchFamily="18" charset="0"/>
                <a:sym typeface="Arial"/>
              </a:rPr>
              <a:t>Photographs and images included in this presentation are licensed solely for CDC/NCIRD online and presentation use. No rights are implied or extended for use in printing or any use by other CDC CIOs or any external audiences.</a:t>
            </a:r>
          </a:p>
        </p:txBody>
      </p:sp>
      <p:sp>
        <p:nvSpPr>
          <p:cNvPr id="4" name="Content Placeholder 3"/>
          <p:cNvSpPr>
            <a:spLocks noGrp="1"/>
          </p:cNvSpPr>
          <p:nvPr>
            <p:ph sz="quarter" idx="10"/>
          </p:nvPr>
        </p:nvSpPr>
        <p:spPr>
          <a:xfrm>
            <a:off x="609600" y="1593850"/>
            <a:ext cx="10972800" cy="2163763"/>
          </a:xfrm>
        </p:spPr>
        <p:txBody>
          <a:bodyPr/>
          <a:lstStyle>
            <a:lvl1pPr marL="0" indent="0">
              <a:buNone/>
              <a:defRPr/>
            </a:lvl1pPr>
            <a:lvl2pPr marL="243834" indent="0">
              <a:buNone/>
              <a:defRPr/>
            </a:lvl2pPr>
            <a:lvl3pPr marL="487668" indent="0">
              <a:buNone/>
              <a:defRPr/>
            </a:lvl3pPr>
            <a:lvl4pPr marL="762006" indent="0">
              <a:buNone/>
              <a:defRPr/>
            </a:lvl4pPr>
            <a:lvl5pPr marL="975336" indent="0">
              <a:buNone/>
              <a:defRPr/>
            </a:lvl5pPr>
          </a:lstStyle>
          <a:p>
            <a:pPr lvl="0"/>
            <a:r>
              <a:rPr lang="en-US" dirty="0" smtClean="0"/>
              <a:t>Click to edit Master text styles</a:t>
            </a:r>
          </a:p>
        </p:txBody>
      </p:sp>
    </p:spTree>
    <p:extLst>
      <p:ext uri="{BB962C8B-B14F-4D97-AF65-F5344CB8AC3E}">
        <p14:creationId xmlns:p14="http://schemas.microsoft.com/office/powerpoint/2010/main" val="221049042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BB7D5F-0996-4DE9-A195-52B29A2319AE}" type="datetimeFigureOut">
              <a:rPr lang="en-US">
                <a:solidFill>
                  <a:srgbClr val="0B40A5"/>
                </a:solidFill>
                <a:cs typeface="Arial"/>
                <a:sym typeface="Arial"/>
              </a:rPr>
              <a:pPr/>
              <a:t>3/27/2020</a:t>
            </a:fld>
            <a:endParaRPr lang="en-US" dirty="0">
              <a:solidFill>
                <a:srgbClr val="0B40A5"/>
              </a:solidFill>
              <a:cs typeface="Arial"/>
              <a:sym typeface="Arial"/>
            </a:endParaRPr>
          </a:p>
        </p:txBody>
      </p:sp>
      <p:sp>
        <p:nvSpPr>
          <p:cNvPr id="6" name="Footer Placeholder 5"/>
          <p:cNvSpPr>
            <a:spLocks noGrp="1"/>
          </p:cNvSpPr>
          <p:nvPr>
            <p:ph type="ftr" sz="quarter" idx="11"/>
          </p:nvPr>
        </p:nvSpPr>
        <p:spPr/>
        <p:txBody>
          <a:bodyPr/>
          <a:lstStyle/>
          <a:p>
            <a:endParaRPr lang="en-US" dirty="0">
              <a:solidFill>
                <a:srgbClr val="0B40A5"/>
              </a:solidFill>
              <a:cs typeface="Arial"/>
              <a:sym typeface="Arial"/>
            </a:endParaRPr>
          </a:p>
        </p:txBody>
      </p:sp>
      <p:sp>
        <p:nvSpPr>
          <p:cNvPr id="7" name="Slide Number Placeholder 6"/>
          <p:cNvSpPr>
            <a:spLocks noGrp="1"/>
          </p:cNvSpPr>
          <p:nvPr>
            <p:ph type="sldNum" sz="quarter" idx="12"/>
          </p:nvPr>
        </p:nvSpPr>
        <p:spPr/>
        <p:txBody>
          <a:bodyPr/>
          <a:lstStyle/>
          <a:p>
            <a:fld id="{EBD83F0D-14C0-49AF-A168-6EBADDA0BF33}" type="slidenum">
              <a:rPr lang="en-US">
                <a:solidFill>
                  <a:srgbClr val="0B40A5"/>
                </a:solidFill>
                <a:cs typeface="Arial"/>
                <a:sym typeface="Arial"/>
              </a:rPr>
              <a:pPr/>
              <a:t>‹#›</a:t>
            </a:fld>
            <a:endParaRPr lang="en-US" dirty="0">
              <a:solidFill>
                <a:srgbClr val="0B40A5"/>
              </a:solidFill>
              <a:cs typeface="Arial"/>
              <a:sym typeface="Arial"/>
            </a:endParaRPr>
          </a:p>
        </p:txBody>
      </p:sp>
    </p:spTree>
    <p:extLst>
      <p:ext uri="{BB962C8B-B14F-4D97-AF65-F5344CB8AC3E}">
        <p14:creationId xmlns:p14="http://schemas.microsoft.com/office/powerpoint/2010/main" val="4126533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effectLst/>
                <a:latin typeface="Calibri" pitchFamily="34" charset="0"/>
              </a:defRPr>
            </a:lvl1pPr>
          </a:lstStyle>
          <a:p>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marL="342900" indent="-342900">
              <a:buClr>
                <a:schemeClr val="accent1"/>
              </a:buClr>
              <a:buSzPct val="70000"/>
              <a:buFont typeface="Wingdings" pitchFamily="2" charset="2"/>
              <a:buChar char="§"/>
              <a:defRPr sz="2400" b="1" baseline="0">
                <a:solidFill>
                  <a:schemeClr val="bg2"/>
                </a:solidFill>
                <a:latin typeface="Calibri" pitchFamily="34" charset="0"/>
              </a:defRPr>
            </a:lvl1pPr>
            <a:lvl2pPr marL="742950" indent="-285750">
              <a:buClr>
                <a:schemeClr val="tx1"/>
              </a:buClr>
              <a:buSzPct val="100000"/>
              <a:buFont typeface="Arial" pitchFamily="34" charset="0"/>
              <a:buChar char="•"/>
              <a:defRPr sz="2000">
                <a:solidFill>
                  <a:schemeClr val="bg2"/>
                </a:solidFill>
              </a:defRPr>
            </a:lvl2pPr>
            <a:lvl3pPr marL="1143000" indent="-228600">
              <a:buClr>
                <a:schemeClr val="tx1"/>
              </a:buClr>
              <a:buSzPct val="100000"/>
              <a:buFont typeface="Courier New" pitchFamily="49" charset="0"/>
              <a:buChar char="o"/>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a:p>
        </p:txBody>
      </p:sp>
      <p:sp>
        <p:nvSpPr>
          <p:cNvPr id="6" name="Text Placeholder 5"/>
          <p:cNvSpPr>
            <a:spLocks noGrp="1"/>
          </p:cNvSpPr>
          <p:nvPr userDrawn="1">
            <p:ph type="body" sz="quarter" idx="11" hasCustomPrompt="1"/>
          </p:nvPr>
        </p:nvSpPr>
        <p:spPr>
          <a:xfrm>
            <a:off x="609600" y="6019800"/>
            <a:ext cx="109728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extLst>
      <p:ext uri="{BB962C8B-B14F-4D97-AF65-F5344CB8AC3E}">
        <p14:creationId xmlns:p14="http://schemas.microsoft.com/office/powerpoint/2010/main" val="215423642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white">
                  <a:tint val="75000"/>
                </a:prstClr>
              </a:solidFill>
              <a:cs typeface="Arial"/>
              <a:sym typeface="Aria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cs typeface="Arial"/>
              <a:sym typeface="Arial"/>
            </a:endParaRPr>
          </a:p>
        </p:txBody>
      </p:sp>
      <p:sp>
        <p:nvSpPr>
          <p:cNvPr id="4" name="Slide Number Placeholder 3"/>
          <p:cNvSpPr>
            <a:spLocks noGrp="1"/>
          </p:cNvSpPr>
          <p:nvPr>
            <p:ph type="sldNum" sz="quarter" idx="12"/>
          </p:nvPr>
        </p:nvSpPr>
        <p:spPr/>
        <p:txBody>
          <a:bodyPr/>
          <a:lstStyle/>
          <a:p>
            <a:fld id="{3188E0B0-5C5F-4615-ABAA-D2E32AABFB4E}" type="slidenum">
              <a:rPr lang="en-US">
                <a:solidFill>
                  <a:prstClr val="white">
                    <a:tint val="75000"/>
                  </a:prstClr>
                </a:solidFill>
                <a:cs typeface="Arial"/>
                <a:sym typeface="Arial"/>
              </a:rPr>
              <a:pPr/>
              <a:t>‹#›</a:t>
            </a:fld>
            <a:endParaRPr lang="en-US" dirty="0">
              <a:solidFill>
                <a:prstClr val="white">
                  <a:tint val="75000"/>
                </a:prstClr>
              </a:solidFill>
              <a:cs typeface="Arial"/>
              <a:sym typeface="Arial"/>
            </a:endParaRPr>
          </a:p>
        </p:txBody>
      </p:sp>
      <p:pic>
        <p:nvPicPr>
          <p:cNvPr id="5" name="Picture 8" descr="HHSjpgblue"/>
          <p:cNvPicPr>
            <a:picLocks noChangeAspect="1" noChangeArrowheads="1"/>
          </p:cNvPicPr>
          <p:nvPr userDrawn="1"/>
        </p:nvPicPr>
        <p:blipFill>
          <a:blip r:embed="rId2" cstate="print"/>
          <a:srcRect/>
          <a:stretch>
            <a:fillRect/>
          </a:stretch>
        </p:blipFill>
        <p:spPr bwMode="auto">
          <a:xfrm>
            <a:off x="10443634" y="6248400"/>
            <a:ext cx="709084" cy="533400"/>
          </a:xfrm>
          <a:prstGeom prst="rect">
            <a:avLst/>
          </a:prstGeom>
          <a:noFill/>
        </p:spPr>
      </p:pic>
      <p:pic>
        <p:nvPicPr>
          <p:cNvPr id="6" name="Picture 9" descr="CDC-Blue-Red-wht frame"/>
          <p:cNvPicPr>
            <a:picLocks noChangeAspect="1" noChangeArrowheads="1"/>
          </p:cNvPicPr>
          <p:nvPr userDrawn="1"/>
        </p:nvPicPr>
        <p:blipFill>
          <a:blip r:embed="rId3" cstate="print"/>
          <a:srcRect/>
          <a:stretch>
            <a:fillRect/>
          </a:stretch>
        </p:blipFill>
        <p:spPr bwMode="auto">
          <a:xfrm>
            <a:off x="11176000" y="6248401"/>
            <a:ext cx="914400" cy="536575"/>
          </a:xfrm>
          <a:prstGeom prst="rect">
            <a:avLst/>
          </a:prstGeom>
          <a:noFill/>
        </p:spPr>
      </p:pic>
    </p:spTree>
    <p:extLst>
      <p:ext uri="{BB962C8B-B14F-4D97-AF65-F5344CB8AC3E}">
        <p14:creationId xmlns:p14="http://schemas.microsoft.com/office/powerpoint/2010/main" val="413855531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62CBD9F-7231-4446-B483-9EB83B588AFE}" type="datetimeFigureOut">
              <a:rPr lang="en-US" smtClean="0"/>
              <a:t>3/27/2020</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F3A4E4F-CD69-46E2-A0A0-B5A2431804C2}" type="slidenum">
              <a:rPr lang="en-US" smtClean="0"/>
              <a:t>‹#›</a:t>
            </a:fld>
            <a:endParaRPr lang="en-US" dirty="0"/>
          </a:p>
        </p:txBody>
      </p:sp>
    </p:spTree>
    <p:extLst>
      <p:ext uri="{BB962C8B-B14F-4D97-AF65-F5344CB8AC3E}">
        <p14:creationId xmlns:p14="http://schemas.microsoft.com/office/powerpoint/2010/main" val="3686118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62CBD9F-7231-4446-B483-9EB83B588AFE}" type="datetimeFigureOut">
              <a:rPr lang="en-US" smtClean="0"/>
              <a:t>3/27/2020</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F3A4E4F-CD69-46E2-A0A0-B5A2431804C2}" type="slidenum">
              <a:rPr lang="en-US" smtClean="0"/>
              <a:t>‹#›</a:t>
            </a:fld>
            <a:endParaRPr lang="en-US" dirty="0"/>
          </a:p>
        </p:txBody>
      </p:sp>
    </p:spTree>
    <p:extLst>
      <p:ext uri="{BB962C8B-B14F-4D97-AF65-F5344CB8AC3E}">
        <p14:creationId xmlns:p14="http://schemas.microsoft.com/office/powerpoint/2010/main" val="3044019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62CBD9F-7231-4446-B483-9EB83B588AFE}" type="datetimeFigureOut">
              <a:rPr lang="en-US" smtClean="0"/>
              <a:t>3/27/2020</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F3A4E4F-CD69-46E2-A0A0-B5A2431804C2}" type="slidenum">
              <a:rPr lang="en-US" smtClean="0"/>
              <a:t>‹#›</a:t>
            </a:fld>
            <a:endParaRPr lang="en-US" dirty="0"/>
          </a:p>
        </p:txBody>
      </p:sp>
    </p:spTree>
    <p:extLst>
      <p:ext uri="{BB962C8B-B14F-4D97-AF65-F5344CB8AC3E}">
        <p14:creationId xmlns:p14="http://schemas.microsoft.com/office/powerpoint/2010/main" val="1192007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2CBD9F-7231-4446-B483-9EB83B588AFE}" type="datetimeFigureOut">
              <a:rPr lang="en-US" smtClean="0"/>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3A4E4F-CD69-46E2-A0A0-B5A2431804C2}" type="slidenum">
              <a:rPr lang="en-US" smtClean="0"/>
              <a:t>‹#›</a:t>
            </a:fld>
            <a:endParaRPr lang="en-US" dirty="0"/>
          </a:p>
        </p:txBody>
      </p:sp>
    </p:spTree>
    <p:extLst>
      <p:ext uri="{BB962C8B-B14F-4D97-AF65-F5344CB8AC3E}">
        <p14:creationId xmlns:p14="http://schemas.microsoft.com/office/powerpoint/2010/main" val="306212184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2CBD9F-7231-4446-B483-9EB83B588AFE}" type="datetimeFigureOut">
              <a:rPr lang="en-US" smtClean="0"/>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3A4E4F-CD69-46E2-A0A0-B5A2431804C2}" type="slidenum">
              <a:rPr lang="en-US" smtClean="0"/>
              <a:t>‹#›</a:t>
            </a:fld>
            <a:endParaRPr lang="en-US" dirty="0"/>
          </a:p>
        </p:txBody>
      </p:sp>
    </p:spTree>
    <p:extLst>
      <p:ext uri="{BB962C8B-B14F-4D97-AF65-F5344CB8AC3E}">
        <p14:creationId xmlns:p14="http://schemas.microsoft.com/office/powerpoint/2010/main" val="208282446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9BE413-45E5-423B-9095-DC3C17766D66}" type="datetimeFigureOut">
              <a:rPr lang="en-US" smtClean="0"/>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4E455E-6643-47D9-8E27-C9CDD2FEB882}" type="slidenum">
              <a:rPr lang="en-US" smtClean="0"/>
              <a:t>‹#›</a:t>
            </a:fld>
            <a:endParaRPr lang="en-US" dirty="0"/>
          </a:p>
        </p:txBody>
      </p:sp>
    </p:spTree>
    <p:extLst>
      <p:ext uri="{BB962C8B-B14F-4D97-AF65-F5344CB8AC3E}">
        <p14:creationId xmlns:p14="http://schemas.microsoft.com/office/powerpoint/2010/main" val="413300004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BB7D5F-0996-4DE9-A195-52B29A2319AE}" type="datetimeFigureOut">
              <a:rPr lang="en-US" smtClean="0">
                <a:solidFill>
                  <a:srgbClr val="0B40A5"/>
                </a:solidFill>
                <a:cs typeface="Arial"/>
                <a:sym typeface="Arial"/>
              </a:rPr>
              <a:pPr/>
              <a:t>3/27/2020</a:t>
            </a:fld>
            <a:endParaRPr lang="en-US" dirty="0">
              <a:solidFill>
                <a:srgbClr val="0B40A5"/>
              </a:solidFill>
              <a:cs typeface="Arial"/>
              <a:sym typeface="Arial"/>
            </a:endParaRPr>
          </a:p>
        </p:txBody>
      </p:sp>
      <p:sp>
        <p:nvSpPr>
          <p:cNvPr id="6" name="Footer Placeholder 5"/>
          <p:cNvSpPr>
            <a:spLocks noGrp="1"/>
          </p:cNvSpPr>
          <p:nvPr>
            <p:ph type="ftr" sz="quarter" idx="11"/>
          </p:nvPr>
        </p:nvSpPr>
        <p:spPr/>
        <p:txBody>
          <a:bodyPr/>
          <a:lstStyle/>
          <a:p>
            <a:endParaRPr lang="en-US" dirty="0">
              <a:solidFill>
                <a:srgbClr val="0B40A5"/>
              </a:solidFill>
              <a:cs typeface="Arial"/>
              <a:sym typeface="Arial"/>
            </a:endParaRPr>
          </a:p>
        </p:txBody>
      </p:sp>
      <p:sp>
        <p:nvSpPr>
          <p:cNvPr id="7" name="Slide Number Placeholder 6"/>
          <p:cNvSpPr>
            <a:spLocks noGrp="1"/>
          </p:cNvSpPr>
          <p:nvPr>
            <p:ph type="sldNum" sz="quarter" idx="12"/>
          </p:nvPr>
        </p:nvSpPr>
        <p:spPr/>
        <p:txBody>
          <a:bodyPr/>
          <a:lstStyle/>
          <a:p>
            <a:fld id="{EBD83F0D-14C0-49AF-A168-6EBADDA0BF33}" type="slidenum">
              <a:rPr lang="en-US" smtClean="0">
                <a:solidFill>
                  <a:srgbClr val="0B40A5"/>
                </a:solidFill>
                <a:cs typeface="Arial"/>
                <a:sym typeface="Arial"/>
              </a:rPr>
              <a:pPr/>
              <a:t>‹#›</a:t>
            </a:fld>
            <a:endParaRPr lang="en-US" dirty="0">
              <a:solidFill>
                <a:srgbClr val="0B40A5"/>
              </a:solidFill>
              <a:cs typeface="Arial"/>
              <a:sym typeface="Arial"/>
            </a:endParaRPr>
          </a:p>
        </p:txBody>
      </p:sp>
    </p:spTree>
    <p:extLst>
      <p:ext uri="{BB962C8B-B14F-4D97-AF65-F5344CB8AC3E}">
        <p14:creationId xmlns:p14="http://schemas.microsoft.com/office/powerpoint/2010/main" val="147666044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9BE413-45E5-423B-9095-DC3C17766D66}" type="datetimeFigureOut">
              <a:rPr lang="en-US" smtClean="0"/>
              <a:t>3/27/2020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F4E455E-6643-47D9-8E27-C9CDD2FEB882}" type="slidenum">
              <a:rPr lang="en-US" smtClean="0"/>
              <a:t>‹#›</a:t>
            </a:fld>
            <a:endParaRPr lang="en-US" dirty="0"/>
          </a:p>
        </p:txBody>
      </p:sp>
    </p:spTree>
    <p:extLst>
      <p:ext uri="{BB962C8B-B14F-4D97-AF65-F5344CB8AC3E}">
        <p14:creationId xmlns:p14="http://schemas.microsoft.com/office/powerpoint/2010/main" val="4071888372"/>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2CBD9F-7231-4446-B483-9EB83B588AFE}" type="datetimeFigureOut">
              <a:rPr lang="en-US" smtClean="0"/>
              <a:t>3/27/2020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3A4E4F-CD69-46E2-A0A0-B5A2431804C2}" type="slidenum">
              <a:rPr lang="en-US" smtClean="0"/>
              <a:t>‹#›</a:t>
            </a:fld>
            <a:endParaRPr lang="en-US" dirty="0"/>
          </a:p>
        </p:txBody>
      </p:sp>
    </p:spTree>
    <p:extLst>
      <p:ext uri="{BB962C8B-B14F-4D97-AF65-F5344CB8AC3E}">
        <p14:creationId xmlns:p14="http://schemas.microsoft.com/office/powerpoint/2010/main" val="363101323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white">
                  <a:tint val="75000"/>
                </a:prstClr>
              </a:solidFill>
              <a:cs typeface="Arial"/>
              <a:sym typeface="Aria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cs typeface="Arial"/>
              <a:sym typeface="Arial"/>
            </a:endParaRPr>
          </a:p>
        </p:txBody>
      </p:sp>
      <p:sp>
        <p:nvSpPr>
          <p:cNvPr id="4" name="Slide Number Placeholder 3"/>
          <p:cNvSpPr>
            <a:spLocks noGrp="1"/>
          </p:cNvSpPr>
          <p:nvPr>
            <p:ph type="sldNum" sz="quarter" idx="12"/>
          </p:nvPr>
        </p:nvSpPr>
        <p:spPr/>
        <p:txBody>
          <a:bodyPr/>
          <a:lstStyle/>
          <a:p>
            <a:fld id="{3188E0B0-5C5F-4615-ABAA-D2E32AABFB4E}" type="slidenum">
              <a:rPr lang="en-US" smtClean="0">
                <a:solidFill>
                  <a:prstClr val="white">
                    <a:tint val="75000"/>
                  </a:prstClr>
                </a:solidFill>
                <a:cs typeface="Arial"/>
                <a:sym typeface="Arial"/>
              </a:rPr>
              <a:pPr/>
              <a:t>‹#›</a:t>
            </a:fld>
            <a:endParaRPr lang="en-US" dirty="0">
              <a:solidFill>
                <a:prstClr val="white">
                  <a:tint val="75000"/>
                </a:prstClr>
              </a:solidFill>
              <a:cs typeface="Arial"/>
              <a:sym typeface="Arial"/>
            </a:endParaRPr>
          </a:p>
        </p:txBody>
      </p:sp>
      <p:pic>
        <p:nvPicPr>
          <p:cNvPr id="5" name="Picture 8" descr="HHSjpgblue"/>
          <p:cNvPicPr>
            <a:picLocks noChangeAspect="1" noChangeArrowheads="1"/>
          </p:cNvPicPr>
          <p:nvPr userDrawn="1"/>
        </p:nvPicPr>
        <p:blipFill>
          <a:blip r:embed="rId2" cstate="print"/>
          <a:srcRect/>
          <a:stretch>
            <a:fillRect/>
          </a:stretch>
        </p:blipFill>
        <p:spPr bwMode="auto">
          <a:xfrm>
            <a:off x="10443634" y="6248400"/>
            <a:ext cx="709084" cy="533400"/>
          </a:xfrm>
          <a:prstGeom prst="rect">
            <a:avLst/>
          </a:prstGeom>
          <a:noFill/>
        </p:spPr>
      </p:pic>
      <p:pic>
        <p:nvPicPr>
          <p:cNvPr id="6" name="Picture 9" descr="CDC-Blue-Red-wht frame"/>
          <p:cNvPicPr>
            <a:picLocks noChangeAspect="1" noChangeArrowheads="1"/>
          </p:cNvPicPr>
          <p:nvPr userDrawn="1"/>
        </p:nvPicPr>
        <p:blipFill>
          <a:blip r:embed="rId3" cstate="print"/>
          <a:srcRect/>
          <a:stretch>
            <a:fillRect/>
          </a:stretch>
        </p:blipFill>
        <p:spPr bwMode="auto">
          <a:xfrm>
            <a:off x="11176000" y="6248401"/>
            <a:ext cx="914400" cy="536575"/>
          </a:xfrm>
          <a:prstGeom prst="rect">
            <a:avLst/>
          </a:prstGeom>
          <a:noFill/>
        </p:spPr>
      </p:pic>
    </p:spTree>
    <p:extLst>
      <p:ext uri="{BB962C8B-B14F-4D97-AF65-F5344CB8AC3E}">
        <p14:creationId xmlns:p14="http://schemas.microsoft.com/office/powerpoint/2010/main" val="314932174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9BE413-45E5-423B-9095-DC3C17766D66}" type="datetimeFigureOut">
              <a:rPr lang="en-US" smtClean="0"/>
              <a:t>3/27/2020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4E455E-6643-47D9-8E27-C9CDD2FEB882}" type="slidenum">
              <a:rPr lang="en-US" smtClean="0"/>
              <a:t>‹#›</a:t>
            </a:fld>
            <a:endParaRPr lang="en-US" dirty="0"/>
          </a:p>
        </p:txBody>
      </p:sp>
    </p:spTree>
    <p:extLst>
      <p:ext uri="{BB962C8B-B14F-4D97-AF65-F5344CB8AC3E}">
        <p14:creationId xmlns:p14="http://schemas.microsoft.com/office/powerpoint/2010/main" val="326611238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9BE413-45E5-423B-9095-DC3C17766D66}" type="datetimeFigureOut">
              <a:rPr lang="en-US" smtClean="0"/>
              <a:t>3/27/2020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4E455E-6643-47D9-8E27-C9CDD2FEB882}" type="slidenum">
              <a:rPr lang="en-US" smtClean="0"/>
              <a:t>‹#›</a:t>
            </a:fld>
            <a:endParaRPr lang="en-US" dirty="0"/>
          </a:p>
        </p:txBody>
      </p:sp>
    </p:spTree>
    <p:extLst>
      <p:ext uri="{BB962C8B-B14F-4D97-AF65-F5344CB8AC3E}">
        <p14:creationId xmlns:p14="http://schemas.microsoft.com/office/powerpoint/2010/main" val="212922743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9BE413-45E5-423B-9095-DC3C17766D66}" type="datetimeFigureOut">
              <a:rPr lang="en-US" smtClean="0"/>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4E455E-6643-47D9-8E27-C9CDD2FEB882}" type="slidenum">
              <a:rPr lang="en-US" smtClean="0"/>
              <a:t>‹#›</a:t>
            </a:fld>
            <a:endParaRPr lang="en-US" dirty="0"/>
          </a:p>
        </p:txBody>
      </p:sp>
    </p:spTree>
    <p:extLst>
      <p:ext uri="{BB962C8B-B14F-4D97-AF65-F5344CB8AC3E}">
        <p14:creationId xmlns:p14="http://schemas.microsoft.com/office/powerpoint/2010/main" val="8089296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9BE413-45E5-423B-9095-DC3C17766D66}" type="datetimeFigureOut">
              <a:rPr lang="en-US" smtClean="0"/>
              <a:t>3/27/2020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4E455E-6643-47D9-8E27-C9CDD2FEB882}" type="slidenum">
              <a:rPr lang="en-US" smtClean="0"/>
              <a:t>‹#›</a:t>
            </a:fld>
            <a:endParaRPr lang="en-US" dirty="0"/>
          </a:p>
        </p:txBody>
      </p:sp>
    </p:spTree>
    <p:extLst>
      <p:ext uri="{BB962C8B-B14F-4D97-AF65-F5344CB8AC3E}">
        <p14:creationId xmlns:p14="http://schemas.microsoft.com/office/powerpoint/2010/main" val="230487209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ight Text Slide 10">
    <p:spTree>
      <p:nvGrpSpPr>
        <p:cNvPr id="1" name=""/>
        <p:cNvGrpSpPr/>
        <p:nvPr/>
      </p:nvGrpSpPr>
      <p:grpSpPr>
        <a:xfrm>
          <a:off x="0" y="0"/>
          <a:ext cx="0" cy="0"/>
          <a:chOff x="0" y="0"/>
          <a:chExt cx="0" cy="0"/>
        </a:xfrm>
      </p:grpSpPr>
      <p:sp>
        <p:nvSpPr>
          <p:cNvPr id="13" name="Text Placeholder 12"/>
          <p:cNvSpPr>
            <a:spLocks noGrp="1"/>
          </p:cNvSpPr>
          <p:nvPr>
            <p:ph type="body" sz="quarter" idx="15"/>
          </p:nvPr>
        </p:nvSpPr>
        <p:spPr>
          <a:xfrm>
            <a:off x="500978" y="1449236"/>
            <a:ext cx="11465563" cy="5111496"/>
          </a:xfrm>
          <a:prstGeom prst="rect">
            <a:avLst/>
          </a:prstGeom>
          <a:ln w="31750">
            <a:noFill/>
          </a:ln>
        </p:spPr>
        <p:txBody>
          <a:bodyPr>
            <a:normAutofit/>
          </a:bodyPr>
          <a:lstStyle>
            <a:lvl1pPr>
              <a:defRPr sz="1800">
                <a:solidFill>
                  <a:schemeClr val="tx1"/>
                </a:solidFill>
                <a:latin typeface="Arial" charset="0"/>
                <a:ea typeface="Arial" charset="0"/>
                <a:cs typeface="Arial" charset="0"/>
              </a:defRPr>
            </a:lvl1pPr>
            <a:lvl2pPr>
              <a:defRPr sz="1800">
                <a:solidFill>
                  <a:schemeClr val="tx1"/>
                </a:solidFill>
                <a:latin typeface="Arial" charset="0"/>
                <a:ea typeface="Arial" charset="0"/>
                <a:cs typeface="Arial" charset="0"/>
              </a:defRPr>
            </a:lvl2pPr>
            <a:lvl3pPr>
              <a:defRPr sz="1800">
                <a:solidFill>
                  <a:schemeClr val="tx1"/>
                </a:solidFill>
                <a:latin typeface="Arial" charset="0"/>
                <a:ea typeface="Arial" charset="0"/>
                <a:cs typeface="Arial" charset="0"/>
              </a:defRPr>
            </a:lvl3pPr>
            <a:lvl4pPr>
              <a:defRPr sz="2100">
                <a:solidFill>
                  <a:schemeClr val="tx1"/>
                </a:solidFill>
                <a:latin typeface="Helvetica" charset="0"/>
                <a:ea typeface="Helvetica" charset="0"/>
                <a:cs typeface="Helvetica" charset="0"/>
              </a:defRPr>
            </a:lvl4pPr>
            <a:lvl5pPr>
              <a:defRPr sz="2100">
                <a:solidFill>
                  <a:schemeClr val="tx1"/>
                </a:solidFill>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p:txBody>
      </p:sp>
      <p:sp>
        <p:nvSpPr>
          <p:cNvPr id="6" name="Text Placeholder 7"/>
          <p:cNvSpPr>
            <a:spLocks noGrp="1"/>
          </p:cNvSpPr>
          <p:nvPr>
            <p:ph type="body" sz="quarter" idx="13"/>
          </p:nvPr>
        </p:nvSpPr>
        <p:spPr>
          <a:xfrm>
            <a:off x="500979" y="48430"/>
            <a:ext cx="9418320" cy="911489"/>
          </a:xfrm>
          <a:prstGeom prst="rect">
            <a:avLst/>
          </a:prstGeom>
          <a:ln w="31750">
            <a:noFill/>
          </a:ln>
        </p:spPr>
        <p:txBody>
          <a:bodyPr anchor="ctr">
            <a:normAutofit/>
          </a:bodyPr>
          <a:lstStyle>
            <a:lvl1pPr marL="0" indent="0" algn="l">
              <a:buNone/>
              <a:defRPr sz="2400" b="1" i="0">
                <a:solidFill>
                  <a:schemeClr val="bg1"/>
                </a:solidFill>
                <a:latin typeface="Arial" charset="0"/>
                <a:ea typeface="Arial" charset="0"/>
                <a:cs typeface="Arial" charset="0"/>
              </a:defRPr>
            </a:lvl1pPr>
          </a:lstStyle>
          <a:p>
            <a:pPr lvl="0"/>
            <a:r>
              <a:rPr lang="en-US"/>
              <a:t>Edit Master text styles</a:t>
            </a:r>
          </a:p>
        </p:txBody>
      </p:sp>
    </p:spTree>
    <p:extLst>
      <p:ext uri="{BB962C8B-B14F-4D97-AF65-F5344CB8AC3E}">
        <p14:creationId xmlns:p14="http://schemas.microsoft.com/office/powerpoint/2010/main" val="4105795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09600" y="1554480"/>
            <a:ext cx="10972800" cy="459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a:p>
            <a:pPr lvl="5"/>
            <a:r>
              <a:rPr lang="en-US" altLang="en-US" dirty="0" smtClean="0"/>
              <a:t>Sixth level</a:t>
            </a:r>
          </a:p>
          <a:p>
            <a:pPr lvl="6"/>
            <a:r>
              <a:rPr lang="en-US" altLang="en-US" dirty="0" smtClean="0"/>
              <a:t>Seventh level</a:t>
            </a:r>
          </a:p>
          <a:p>
            <a:pPr lvl="7"/>
            <a:r>
              <a:rPr lang="en-US" altLang="en-US" dirty="0" smtClean="0"/>
              <a:t>Eighth level</a:t>
            </a:r>
          </a:p>
          <a:p>
            <a:pPr lvl="8"/>
            <a:r>
              <a:rPr lang="en-US" altLang="en-US" dirty="0" smtClean="0"/>
              <a:t>Ninth level</a:t>
            </a:r>
          </a:p>
          <a:p>
            <a:pPr lvl="8"/>
            <a:r>
              <a:rPr lang="en-US" altLang="en-US" dirty="0" smtClean="0"/>
              <a:t>Tenth level</a:t>
            </a:r>
          </a:p>
        </p:txBody>
      </p:sp>
      <p:sp>
        <p:nvSpPr>
          <p:cNvPr id="2" name="Title Placeholder 1"/>
          <p:cNvSpPr>
            <a:spLocks noGrp="1"/>
          </p:cNvSpPr>
          <p:nvPr>
            <p:ph type="title"/>
          </p:nvPr>
        </p:nvSpPr>
        <p:spPr>
          <a:xfrm>
            <a:off x="609600" y="274320"/>
            <a:ext cx="10972800" cy="1188720"/>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pic>
        <p:nvPicPr>
          <p:cNvPr id="4" name="Picture 3"/>
          <p:cNvPicPr>
            <a:picLocks noChangeAspect="1"/>
          </p:cNvPicPr>
          <p:nvPr/>
        </p:nvPicPr>
        <p:blipFill rotWithShape="1">
          <a:blip r:embed="rId16" cstate="print">
            <a:extLst>
              <a:ext uri="{28A0092B-C50C-407E-A947-70E740481C1C}">
                <a14:useLocalDpi xmlns:a14="http://schemas.microsoft.com/office/drawing/2010/main" val="0"/>
              </a:ext>
            </a:extLst>
          </a:blip>
          <a:srcRect t="89544"/>
          <a:stretch/>
        </p:blipFill>
        <p:spPr>
          <a:xfrm>
            <a:off x="0" y="6707587"/>
            <a:ext cx="12192000" cy="150413"/>
          </a:xfrm>
          <a:prstGeom prst="rect">
            <a:avLst/>
          </a:prstGeom>
        </p:spPr>
      </p:pic>
      <p:pic>
        <p:nvPicPr>
          <p:cNvPr id="6" name="Picture 5"/>
          <p:cNvPicPr>
            <a:picLocks noChangeAspect="1"/>
          </p:cNvPicPr>
          <p:nvPr/>
        </p:nvPicPr>
        <p:blipFill rotWithShape="1">
          <a:blip r:embed="rId16" cstate="print">
            <a:extLst>
              <a:ext uri="{28A0092B-C50C-407E-A947-70E740481C1C}">
                <a14:useLocalDpi xmlns:a14="http://schemas.microsoft.com/office/drawing/2010/main" val="0"/>
              </a:ext>
            </a:extLst>
          </a:blip>
          <a:srcRect t="89544"/>
          <a:stretch/>
        </p:blipFill>
        <p:spPr>
          <a:xfrm>
            <a:off x="0" y="6707587"/>
            <a:ext cx="12192000" cy="150413"/>
          </a:xfrm>
          <a:prstGeom prst="rect">
            <a:avLst/>
          </a:prstGeom>
        </p:spPr>
      </p:pic>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t="89544"/>
          <a:stretch/>
        </p:blipFill>
        <p:spPr>
          <a:xfrm>
            <a:off x="0" y="6707587"/>
            <a:ext cx="12192000" cy="150413"/>
          </a:xfrm>
          <a:prstGeom prst="rect">
            <a:avLst/>
          </a:prstGeom>
        </p:spPr>
      </p:pic>
    </p:spTree>
    <p:extLst>
      <p:ext uri="{BB962C8B-B14F-4D97-AF65-F5344CB8AC3E}">
        <p14:creationId xmlns:p14="http://schemas.microsoft.com/office/powerpoint/2010/main" val="204637431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3" r:id="rId9"/>
    <p:sldLayoutId id="2147483674" r:id="rId10"/>
    <p:sldLayoutId id="2147483675" r:id="rId11"/>
    <p:sldLayoutId id="2147483676" r:id="rId12"/>
    <p:sldLayoutId id="2147483677" r:id="rId13"/>
    <p:sldLayoutId id="2147483678" r:id="rId14"/>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hf sldNum="0" hdr="0" ftr="0" dt="0"/>
  <p:txStyles>
    <p:titleStyle>
      <a:lvl1pPr algn="l" rtl="0" eaLnBrk="1" fontAlgn="base" hangingPunct="1">
        <a:spcBef>
          <a:spcPct val="0"/>
        </a:spcBef>
        <a:spcAft>
          <a:spcPct val="0"/>
        </a:spcAft>
        <a:defRPr sz="3800" b="1"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243834" indent="-243834" algn="l" rtl="0" eaLnBrk="1" fontAlgn="base" hangingPunct="1">
        <a:spcBef>
          <a:spcPts val="800"/>
        </a:spcBef>
        <a:spcAft>
          <a:spcPct val="0"/>
        </a:spcAft>
        <a:buClr>
          <a:schemeClr val="accent1"/>
        </a:buClr>
        <a:buSzPct val="100000"/>
        <a:buFont typeface="Wingdings" panose="05000000000000000000" pitchFamily="2" charset="2"/>
        <a:buChar char="§"/>
        <a:defRPr sz="2400" kern="1200">
          <a:solidFill>
            <a:schemeClr val="tx2"/>
          </a:solidFill>
          <a:latin typeface="+mn-lt"/>
          <a:ea typeface="+mn-ea"/>
          <a:cs typeface="+mn-cs"/>
        </a:defRPr>
      </a:lvl1pPr>
      <a:lvl2pPr marL="487668" indent="-243834" algn="l" rtl="0" eaLnBrk="1" fontAlgn="base" hangingPunct="1">
        <a:spcBef>
          <a:spcPts val="0"/>
        </a:spcBef>
        <a:spcAft>
          <a:spcPct val="0"/>
        </a:spcAft>
        <a:buClr>
          <a:schemeClr val="accent1"/>
        </a:buClr>
        <a:buSzPct val="100000"/>
        <a:buFont typeface="Arial" panose="020B0604020202020204" pitchFamily="34" charset="0"/>
        <a:buChar char="–"/>
        <a:defRPr sz="1800" kern="1200">
          <a:solidFill>
            <a:schemeClr val="tx2"/>
          </a:solidFill>
          <a:latin typeface="+mn-lt"/>
          <a:ea typeface="+mn-ea"/>
          <a:cs typeface="+mn-cs"/>
        </a:defRPr>
      </a:lvl2pPr>
      <a:lvl3pPr marL="731502" indent="-243834" algn="l" rtl="0" eaLnBrk="1" fontAlgn="base" hangingPunct="1">
        <a:spcBef>
          <a:spcPts val="0"/>
        </a:spcBef>
        <a:spcAft>
          <a:spcPct val="0"/>
        </a:spcAft>
        <a:buClr>
          <a:schemeClr val="accent1"/>
        </a:buClr>
        <a:buSzPct val="100000"/>
        <a:buFont typeface="Arial" panose="020B0604020202020204" pitchFamily="34" charset="0"/>
        <a:buChar char="•"/>
        <a:defRPr sz="1800" kern="1200">
          <a:solidFill>
            <a:schemeClr val="tx2"/>
          </a:solidFill>
          <a:latin typeface="+mn-lt"/>
          <a:ea typeface="+mn-ea"/>
          <a:cs typeface="+mn-cs"/>
        </a:defRPr>
      </a:lvl3pPr>
      <a:lvl4pPr marL="1005840" indent="-243834" algn="l" rtl="0" eaLnBrk="1" fontAlgn="base" hangingPunct="1">
        <a:spcBef>
          <a:spcPts val="0"/>
        </a:spcBef>
        <a:spcAft>
          <a:spcPct val="0"/>
        </a:spcAft>
        <a:buClr>
          <a:schemeClr val="accent1"/>
        </a:buClr>
        <a:buSzPct val="100000"/>
        <a:buFont typeface="Arial" panose="020B0604020202020204" pitchFamily="34" charset="0"/>
        <a:buChar char="›"/>
        <a:defRPr sz="1800" kern="1200">
          <a:solidFill>
            <a:schemeClr val="tx2"/>
          </a:solidFill>
          <a:latin typeface="+mn-lt"/>
          <a:ea typeface="+mn-ea"/>
          <a:cs typeface="+mn-cs"/>
        </a:defRPr>
      </a:lvl4pPr>
      <a:lvl5pPr marL="1219170" indent="-243834" algn="l" rtl="0" eaLnBrk="1" fontAlgn="base" hangingPunct="1">
        <a:spcBef>
          <a:spcPts val="0"/>
        </a:spcBef>
        <a:spcAft>
          <a:spcPct val="0"/>
        </a:spcAft>
        <a:buClr>
          <a:schemeClr val="accent1"/>
        </a:buClr>
        <a:buSzPct val="100000"/>
        <a:buFont typeface="Arial" panose="020B0604020202020204" pitchFamily="34" charset="0"/>
        <a:buChar char="»"/>
        <a:defRPr sz="1800" kern="1200">
          <a:solidFill>
            <a:schemeClr val="tx2"/>
          </a:solidFill>
          <a:latin typeface="+mn-lt"/>
          <a:ea typeface="+mn-ea"/>
          <a:cs typeface="+mn-cs"/>
        </a:defRPr>
      </a:lvl5pPr>
      <a:lvl6pPr marL="1417320" indent="-182880" algn="l" defTabSz="1219170" rtl="0" eaLnBrk="1" latinLnBrk="0" hangingPunct="1">
        <a:spcBef>
          <a:spcPts val="0"/>
        </a:spcBef>
        <a:buClr>
          <a:schemeClr val="accent1"/>
        </a:buClr>
        <a:buSzPct val="100000"/>
        <a:buFont typeface="Arial" pitchFamily="34" charset="0"/>
        <a:buChar char="•"/>
        <a:defRPr sz="1800" kern="1200">
          <a:solidFill>
            <a:schemeClr val="tx2"/>
          </a:solidFill>
          <a:latin typeface="+mn-lt"/>
          <a:ea typeface="+mn-ea"/>
          <a:cs typeface="+mn-cs"/>
        </a:defRPr>
      </a:lvl6pPr>
      <a:lvl7pPr marL="1645920" indent="-182880" algn="l" defTabSz="1219170" rtl="0" eaLnBrk="1" latinLnBrk="0" hangingPunct="1">
        <a:spcBef>
          <a:spcPts val="0"/>
        </a:spcBef>
        <a:buClr>
          <a:schemeClr val="accent1"/>
        </a:buClr>
        <a:buSzPct val="100000"/>
        <a:buFont typeface="Arial" pitchFamily="34" charset="0"/>
        <a:buChar char="•"/>
        <a:defRPr sz="1800" kern="1200">
          <a:solidFill>
            <a:schemeClr val="tx2"/>
          </a:solidFill>
          <a:latin typeface="+mn-lt"/>
          <a:ea typeface="+mn-ea"/>
          <a:cs typeface="+mn-cs"/>
        </a:defRPr>
      </a:lvl7pPr>
      <a:lvl8pPr marL="1828800" indent="-182880" algn="l" defTabSz="1219170" rtl="0" eaLnBrk="1" latinLnBrk="0" hangingPunct="1">
        <a:spcBef>
          <a:spcPts val="0"/>
        </a:spcBef>
        <a:buClr>
          <a:schemeClr val="accent1"/>
        </a:buClr>
        <a:buSzPct val="100000"/>
        <a:buFont typeface="Arial" pitchFamily="34" charset="0"/>
        <a:buChar char="•"/>
        <a:defRPr sz="1800" kern="1200" baseline="0">
          <a:solidFill>
            <a:schemeClr val="tx2"/>
          </a:solidFill>
          <a:latin typeface="+mn-lt"/>
          <a:ea typeface="+mn-ea"/>
          <a:cs typeface="+mn-cs"/>
        </a:defRPr>
      </a:lvl8pPr>
      <a:lvl9pPr marL="2011680" indent="-182880" algn="l" defTabSz="1219170" rtl="0" eaLnBrk="1" latinLnBrk="0" hangingPunct="1">
        <a:spcBef>
          <a:spcPts val="0"/>
        </a:spcBef>
        <a:buClr>
          <a:schemeClr val="accent1"/>
        </a:buClr>
        <a:buSzPct val="100000"/>
        <a:buFont typeface="Arial" pitchFamily="34" charset="0"/>
        <a:buChar char="•"/>
        <a:defRPr sz="1800" kern="1200" baseline="0">
          <a:solidFill>
            <a:schemeClr val="tx2"/>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9BE413-45E5-423B-9095-DC3C17766D66}" type="datetimeFigureOut">
              <a:rPr lang="en-US" smtClean="0"/>
              <a:t>3/27/2020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4E455E-6643-47D9-8E27-C9CDD2FEB882}" type="slidenum">
              <a:rPr lang="en-US" smtClean="0"/>
              <a:t>‹#›</a:t>
            </a:fld>
            <a:endParaRPr lang="en-US" dirty="0"/>
          </a:p>
        </p:txBody>
      </p:sp>
      <p:pic>
        <p:nvPicPr>
          <p:cNvPr id="7" name="Picture 6"/>
          <p:cNvPicPr>
            <a:picLocks noChangeAspect="1"/>
          </p:cNvPicPr>
          <p:nvPr userDrawn="1"/>
        </p:nvPicPr>
        <p:blipFill rotWithShape="1">
          <a:blip r:embed="rId14" cstate="print">
            <a:extLst>
              <a:ext uri="{28A0092B-C50C-407E-A947-70E740481C1C}">
                <a14:useLocalDpi xmlns:a14="http://schemas.microsoft.com/office/drawing/2010/main" val="0"/>
              </a:ext>
            </a:extLst>
          </a:blip>
          <a:srcRect t="89544"/>
          <a:stretch/>
        </p:blipFill>
        <p:spPr>
          <a:xfrm>
            <a:off x="0" y="6707587"/>
            <a:ext cx="12192000" cy="150413"/>
          </a:xfrm>
          <a:prstGeom prst="rect">
            <a:avLst/>
          </a:prstGeom>
        </p:spPr>
      </p:pic>
    </p:spTree>
    <p:extLst>
      <p:ext uri="{BB962C8B-B14F-4D97-AF65-F5344CB8AC3E}">
        <p14:creationId xmlns:p14="http://schemas.microsoft.com/office/powerpoint/2010/main" val="3831175873"/>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4.png"/><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ronavirus.jhu.edu/map.html" TargetMode="Externa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hyperlink" Target="https://www.cdc.gov/mmwr/volumes/69/wr/pdfs/mm6912e2-H.pdf" TargetMode="External"/><Relationship Id="rId2" Type="http://schemas.openxmlformats.org/officeDocument/2006/relationships/image" Target="../media/image11.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mmwr/volumes/69/wr/pdfs/mm6912e2-H.pdf" TargetMode="External"/><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hyperlink" Target="https://www.cdc.gov/coronavirus/2019-ncov/hcp/faq.html" TargetMode="Externa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hyperlink" Target="https://www.medrxiv.org/content/10.1101/2020.03.09.20033217v2.full.pdf" TargetMode="External"/><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hyperlink" Target="https://www.medrxiv.org/content/10.1101/2020.03.09.20033217v2.full.pdf" TargetMode="Externa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8.png"/><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19125" y="1122363"/>
            <a:ext cx="10972800" cy="2387600"/>
          </a:xfrm>
        </p:spPr>
        <p:txBody>
          <a:bodyPr>
            <a:normAutofit/>
          </a:bodyPr>
          <a:lstStyle/>
          <a:p>
            <a:r>
              <a:rPr lang="en-US" b="1" dirty="0" smtClean="0">
                <a:solidFill>
                  <a:srgbClr val="0B40A5"/>
                </a:solidFill>
              </a:rPr>
              <a:t>COVID-19 Disease in Children</a:t>
            </a:r>
            <a:br>
              <a:rPr lang="en-US" b="1" dirty="0" smtClean="0">
                <a:solidFill>
                  <a:srgbClr val="0B40A5"/>
                </a:solidFill>
              </a:rPr>
            </a:br>
            <a:r>
              <a:rPr lang="en-US" b="1" dirty="0" smtClean="0">
                <a:solidFill>
                  <a:srgbClr val="0B40A5"/>
                </a:solidFill>
              </a:rPr>
              <a:t>(as of March 27, 2020)</a:t>
            </a:r>
            <a:endParaRPr lang="en-US" b="1" dirty="0">
              <a:solidFill>
                <a:srgbClr val="0B40A5"/>
              </a:solidFill>
            </a:endParaRPr>
          </a:p>
        </p:txBody>
      </p:sp>
      <p:sp>
        <p:nvSpPr>
          <p:cNvPr id="5" name="Subtitle 4"/>
          <p:cNvSpPr>
            <a:spLocks noGrp="1"/>
          </p:cNvSpPr>
          <p:nvPr>
            <p:ph type="subTitle" idx="1"/>
          </p:nvPr>
        </p:nvSpPr>
        <p:spPr/>
        <p:txBody>
          <a:bodyPr/>
          <a:lstStyle/>
          <a:p>
            <a:r>
              <a:rPr lang="en-US" dirty="0" smtClean="0"/>
              <a:t>David W. Kimberlin, M.D.</a:t>
            </a:r>
          </a:p>
          <a:p>
            <a:r>
              <a:rPr lang="en-US" dirty="0" smtClean="0"/>
              <a:t>University of Alabama at Birmingham</a:t>
            </a:r>
            <a:endParaRPr lang="en-US" dirty="0"/>
          </a:p>
        </p:txBody>
      </p:sp>
      <p:sp>
        <p:nvSpPr>
          <p:cNvPr id="6" name="Line 4"/>
          <p:cNvSpPr>
            <a:spLocks noChangeShapeType="1"/>
          </p:cNvSpPr>
          <p:nvPr/>
        </p:nvSpPr>
        <p:spPr bwMode="auto">
          <a:xfrm>
            <a:off x="952501" y="5029200"/>
            <a:ext cx="10285413" cy="0"/>
          </a:xfrm>
          <a:prstGeom prst="line">
            <a:avLst/>
          </a:prstGeom>
          <a:noFill/>
          <a:ln w="25400">
            <a:solidFill>
              <a:srgbClr val="CC33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dirty="0"/>
          </a:p>
        </p:txBody>
      </p:sp>
      <p:pic>
        <p:nvPicPr>
          <p:cNvPr id="9" name="Picture 8" descr="childrens-uab SEPERATE_4.eps"/>
          <p:cNvPicPr>
            <a:picLocks noChangeAspect="1"/>
          </p:cNvPicPr>
          <p:nvPr/>
        </p:nvPicPr>
        <p:blipFill>
          <a:blip r:embed="rId2"/>
          <a:srcRect/>
          <a:stretch>
            <a:fillRect/>
          </a:stretch>
        </p:blipFill>
        <p:spPr bwMode="auto">
          <a:xfrm>
            <a:off x="2058741" y="5891512"/>
            <a:ext cx="2239963" cy="733425"/>
          </a:xfrm>
          <a:prstGeom prst="rect">
            <a:avLst/>
          </a:prstGeom>
          <a:noFill/>
          <a:ln w="9525">
            <a:noFill/>
            <a:miter lim="800000"/>
            <a:headEnd/>
            <a:tailEnd/>
          </a:ln>
        </p:spPr>
      </p:pic>
      <p:pic>
        <p:nvPicPr>
          <p:cNvPr id="10" name="Picture 9" descr="Childrens of Alabama_horizontal_registered.eps"/>
          <p:cNvPicPr>
            <a:picLocks noChangeAspect="1"/>
          </p:cNvPicPr>
          <p:nvPr/>
        </p:nvPicPr>
        <mc:AlternateContent xmlns:mc="http://schemas.openxmlformats.org/markup-compatibility/2006">
          <mc:Choice xmlns:ma="http://schemas.microsoft.com/office/mac/drawingml/2008/main" xmlns:mv="urn:schemas-microsoft-com:mac:vml" xmlns="" xmlns:lc="http://schemas.openxmlformats.org/drawingml/2006/lockedCanvas" Requires="ma">
            <p:blipFill>
              <a:blip r:embed="rId3"/>
              <a:stretch>
                <a:fillRect/>
              </a:stretch>
            </p:blipFill>
          </mc:Choice>
          <mc:Fallback>
            <p:blipFill>
              <a:blip r:embed="rId4"/>
              <a:stretch>
                <a:fillRect/>
              </a:stretch>
            </p:blipFill>
          </mc:Fallback>
        </mc:AlternateContent>
        <p:spPr>
          <a:xfrm>
            <a:off x="8311420" y="5719463"/>
            <a:ext cx="1821838" cy="755649"/>
          </a:xfrm>
          <a:prstGeom prst="rect">
            <a:avLst/>
          </a:prstGeom>
        </p:spPr>
      </p:pic>
    </p:spTree>
    <p:extLst>
      <p:ext uri="{BB962C8B-B14F-4D97-AF65-F5344CB8AC3E}">
        <p14:creationId xmlns:p14="http://schemas.microsoft.com/office/powerpoint/2010/main" val="2040516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Coronaviruses</a:t>
            </a:r>
            <a:endParaRPr lang="en-US" dirty="0"/>
          </a:p>
        </p:txBody>
      </p:sp>
      <p:sp>
        <p:nvSpPr>
          <p:cNvPr id="3" name="Content Placeholder 2"/>
          <p:cNvSpPr>
            <a:spLocks noGrp="1"/>
          </p:cNvSpPr>
          <p:nvPr>
            <p:ph idx="1"/>
          </p:nvPr>
        </p:nvSpPr>
        <p:spPr/>
        <p:txBody>
          <a:bodyPr/>
          <a:lstStyle/>
          <a:p>
            <a:r>
              <a:rPr lang="en-US" dirty="0"/>
              <a:t>Enveloped +RNA virus named for solar </a:t>
            </a:r>
            <a:r>
              <a:rPr lang="en-US" dirty="0" smtClean="0"/>
              <a:t/>
            </a:r>
            <a:br>
              <a:rPr lang="en-US" dirty="0" smtClean="0"/>
            </a:br>
            <a:r>
              <a:rPr lang="en-US" dirty="0" smtClean="0"/>
              <a:t>corona-like </a:t>
            </a:r>
            <a:r>
              <a:rPr lang="en-US" dirty="0"/>
              <a:t>appearance of their virions</a:t>
            </a:r>
          </a:p>
          <a:p>
            <a:r>
              <a:rPr lang="en-US" dirty="0"/>
              <a:t>Second most prevalent cause of the </a:t>
            </a:r>
            <a:r>
              <a:rPr lang="en-US" dirty="0" smtClean="0"/>
              <a:t/>
            </a:r>
            <a:br>
              <a:rPr lang="en-US" dirty="0" smtClean="0"/>
            </a:br>
            <a:r>
              <a:rPr lang="en-US" dirty="0" smtClean="0"/>
              <a:t>common </a:t>
            </a:r>
            <a:r>
              <a:rPr lang="en-US" dirty="0"/>
              <a:t>cold</a:t>
            </a:r>
          </a:p>
          <a:p>
            <a:pPr marL="285750" indent="-285750"/>
            <a:r>
              <a:rPr lang="en-US" dirty="0" smtClean="0"/>
              <a:t>Replicate </a:t>
            </a:r>
            <a:r>
              <a:rPr lang="en-US" dirty="0"/>
              <a:t>at lower temperatures, thus </a:t>
            </a:r>
            <a:r>
              <a:rPr lang="en-US" dirty="0" smtClean="0"/>
              <a:t/>
            </a:r>
            <a:br>
              <a:rPr lang="en-US" dirty="0" smtClean="0"/>
            </a:br>
            <a:r>
              <a:rPr lang="en-US" dirty="0" smtClean="0"/>
              <a:t>predilection </a:t>
            </a:r>
            <a:r>
              <a:rPr lang="en-US" dirty="0"/>
              <a:t>for upper respiratory tract</a:t>
            </a:r>
          </a:p>
          <a:p>
            <a:pPr marL="285750" indent="-285750"/>
            <a:r>
              <a:rPr lang="en-US" dirty="0"/>
              <a:t>The corona helps the enveloped virus </a:t>
            </a:r>
            <a:r>
              <a:rPr lang="en-US" dirty="0" smtClean="0"/>
              <a:t/>
            </a:r>
            <a:br>
              <a:rPr lang="en-US" dirty="0" smtClean="0"/>
            </a:br>
            <a:r>
              <a:rPr lang="en-US" dirty="0" smtClean="0"/>
              <a:t>survive </a:t>
            </a:r>
            <a:r>
              <a:rPr lang="en-US" dirty="0"/>
              <a:t>the GI tract</a:t>
            </a:r>
          </a:p>
          <a:p>
            <a:pPr marL="285750" indent="-285750"/>
            <a:r>
              <a:rPr lang="en-US" dirty="0"/>
              <a:t>Control of transmission is </a:t>
            </a:r>
            <a:r>
              <a:rPr lang="en-US" dirty="0" smtClean="0"/>
              <a:t>difficult</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20409" y="2057399"/>
            <a:ext cx="5176795" cy="4119563"/>
          </a:xfrm>
          <a:prstGeom prst="rect">
            <a:avLst/>
          </a:prstGeom>
        </p:spPr>
      </p:pic>
      <p:sp>
        <p:nvSpPr>
          <p:cNvPr id="5" name="Rectangle 4"/>
          <p:cNvSpPr/>
          <p:nvPr/>
        </p:nvSpPr>
        <p:spPr>
          <a:xfrm>
            <a:off x="6610350" y="5895975"/>
            <a:ext cx="4953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5110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Endemic Coronaviruses (HCoVs)</a:t>
            </a:r>
            <a:endParaRPr lang="en-US" dirty="0"/>
          </a:p>
        </p:txBody>
      </p:sp>
      <p:sp>
        <p:nvSpPr>
          <p:cNvPr id="3" name="Content Placeholder 2"/>
          <p:cNvSpPr>
            <a:spLocks noGrp="1"/>
          </p:cNvSpPr>
          <p:nvPr>
            <p:ph idx="1"/>
          </p:nvPr>
        </p:nvSpPr>
        <p:spPr/>
        <p:txBody>
          <a:bodyPr/>
          <a:lstStyle/>
          <a:p>
            <a:r>
              <a:rPr lang="en-US" dirty="0" smtClean="0"/>
              <a:t>229E, HKU1, NL63, OC43</a:t>
            </a:r>
          </a:p>
          <a:p>
            <a:r>
              <a:rPr lang="en-US" dirty="0" smtClean="0"/>
              <a:t>Up to 15-30% of human colds</a:t>
            </a:r>
          </a:p>
          <a:p>
            <a:r>
              <a:rPr lang="en-US" dirty="0" smtClean="0"/>
              <a:t>No durable immunity – frequent cycles of infection</a:t>
            </a:r>
          </a:p>
          <a:p>
            <a:r>
              <a:rPr lang="en-US" dirty="0" smtClean="0"/>
              <a:t>Upper respiratory infections – most common</a:t>
            </a:r>
          </a:p>
          <a:p>
            <a:r>
              <a:rPr lang="en-US" dirty="0" smtClean="0"/>
              <a:t>Lower respiratory infections – immunocompromised patients</a:t>
            </a:r>
          </a:p>
          <a:p>
            <a:r>
              <a:rPr lang="en-US" dirty="0" smtClean="0"/>
              <a:t>Worldwide circulation</a:t>
            </a:r>
          </a:p>
          <a:p>
            <a:r>
              <a:rPr lang="en-US" dirty="0" smtClean="0"/>
              <a:t>Winter and early spring</a:t>
            </a:r>
          </a:p>
          <a:p>
            <a:r>
              <a:rPr lang="en-US" dirty="0" smtClean="0"/>
              <a:t>No vaccines or antivirals licensed or in use</a:t>
            </a:r>
            <a:endParaRPr lang="en-US" dirty="0"/>
          </a:p>
        </p:txBody>
      </p:sp>
    </p:spTree>
    <p:extLst>
      <p:ext uri="{BB962C8B-B14F-4D97-AF65-F5344CB8AC3E}">
        <p14:creationId xmlns:p14="http://schemas.microsoft.com/office/powerpoint/2010/main" val="3007586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Emerging Coronaviruses</a:t>
            </a:r>
            <a:endParaRPr lang="en-US" dirty="0"/>
          </a:p>
        </p:txBody>
      </p:sp>
      <p:sp>
        <p:nvSpPr>
          <p:cNvPr id="3" name="Content Placeholder 2"/>
          <p:cNvSpPr>
            <a:spLocks noGrp="1"/>
          </p:cNvSpPr>
          <p:nvPr>
            <p:ph idx="1"/>
          </p:nvPr>
        </p:nvSpPr>
        <p:spPr/>
        <p:txBody>
          <a:bodyPr/>
          <a:lstStyle/>
          <a:p>
            <a:r>
              <a:rPr lang="en-US" dirty="0" smtClean="0"/>
              <a:t>SARS-CoV (2002-2004) – Severe Acute Respiratory Syndrome</a:t>
            </a:r>
          </a:p>
          <a:p>
            <a:pPr lvl="1"/>
            <a:r>
              <a:rPr lang="en-US" dirty="0" smtClean="0"/>
              <a:t>&gt; 8,000 cases, 10% mortality, 32 countries in 3 months</a:t>
            </a:r>
          </a:p>
          <a:p>
            <a:pPr lvl="1"/>
            <a:r>
              <a:rPr lang="en-US" dirty="0" smtClean="0"/>
              <a:t>Bats → Civet Cats / Raccoon Dogs → Humans</a:t>
            </a:r>
          </a:p>
          <a:p>
            <a:r>
              <a:rPr lang="en-US" dirty="0" smtClean="0"/>
              <a:t>MERS-CoV</a:t>
            </a:r>
          </a:p>
          <a:p>
            <a:pPr lvl="1"/>
            <a:r>
              <a:rPr lang="en-US" dirty="0" smtClean="0"/>
              <a:t>&gt; 2,500 cases, ~ 35% mortality, 27 countries</a:t>
            </a:r>
          </a:p>
          <a:p>
            <a:pPr lvl="1"/>
            <a:r>
              <a:rPr lang="en-US" dirty="0" smtClean="0"/>
              <a:t>Bats → Camels → Humans</a:t>
            </a:r>
          </a:p>
          <a:p>
            <a:r>
              <a:rPr lang="en-US" dirty="0" smtClean="0"/>
              <a:t>SARS-CoV-2</a:t>
            </a:r>
          </a:p>
          <a:p>
            <a:pPr lvl="1"/>
            <a:r>
              <a:rPr lang="en-US" dirty="0" smtClean="0"/>
              <a:t>&gt; 100,000 cases, 1-2% mortality, &gt; 140 countries</a:t>
            </a:r>
          </a:p>
          <a:p>
            <a:pPr lvl="1"/>
            <a:r>
              <a:rPr lang="en-US" dirty="0" smtClean="0"/>
              <a:t>Bats → Pangolins??? → Humans</a:t>
            </a:r>
            <a:endParaRPr lang="en-US" dirty="0"/>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67" r="24719"/>
          <a:stretch/>
        </p:blipFill>
        <p:spPr bwMode="auto">
          <a:xfrm>
            <a:off x="8010525" y="4229099"/>
            <a:ext cx="2686050" cy="2417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6932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247304" cy="1325563"/>
          </a:xfrm>
        </p:spPr>
        <p:txBody>
          <a:bodyPr/>
          <a:lstStyle/>
          <a:p>
            <a:r>
              <a:rPr lang="en-US" dirty="0"/>
              <a:t>Johns Hopkins Coronavirus Map (as of </a:t>
            </a:r>
            <a:r>
              <a:rPr lang="en-US" dirty="0" smtClean="0"/>
              <a:t>03/26/20</a:t>
            </a:r>
            <a:r>
              <a:rPr lang="en-US" dirty="0"/>
              <a:t>)</a:t>
            </a:r>
          </a:p>
        </p:txBody>
      </p:sp>
      <p:sp>
        <p:nvSpPr>
          <p:cNvPr id="5" name="TextBox 4">
            <a:extLst>
              <a:ext uri="{FF2B5EF4-FFF2-40B4-BE49-F238E27FC236}">
                <a16:creationId xmlns:a16="http://schemas.microsoft.com/office/drawing/2014/main" xmlns="" id="{EC52FB19-8E12-CC4D-A0C5-7C0E1764BD15}"/>
              </a:ext>
            </a:extLst>
          </p:cNvPr>
          <p:cNvSpPr txBox="1"/>
          <p:nvPr/>
        </p:nvSpPr>
        <p:spPr>
          <a:xfrm>
            <a:off x="7077075" y="86151"/>
            <a:ext cx="5048250" cy="461665"/>
          </a:xfrm>
          <a:prstGeom prst="rect">
            <a:avLst/>
          </a:prstGeom>
          <a:noFill/>
        </p:spPr>
        <p:txBody>
          <a:bodyPr wrap="square" rtlCol="0">
            <a:spAutoFit/>
          </a:bodyPr>
          <a:lstStyle/>
          <a:p>
            <a:r>
              <a:rPr lang="en-US" sz="2400" dirty="0" smtClean="0">
                <a:hlinkClick r:id="rId2"/>
              </a:rPr>
              <a:t>https</a:t>
            </a:r>
            <a:r>
              <a:rPr lang="en-US" sz="2400" dirty="0">
                <a:hlinkClick r:id="rId2"/>
              </a:rPr>
              <a:t>://coronavirus.jhu.edu/map.html</a:t>
            </a:r>
            <a:endParaRPr lang="en-US" sz="2400" dirty="0"/>
          </a:p>
        </p:txBody>
      </p:sp>
      <p:pic>
        <p:nvPicPr>
          <p:cNvPr id="6" name="Picture 5"/>
          <p:cNvPicPr>
            <a:picLocks noChangeAspect="1"/>
          </p:cNvPicPr>
          <p:nvPr/>
        </p:nvPicPr>
        <p:blipFill>
          <a:blip r:embed="rId3"/>
          <a:stretch>
            <a:fillRect/>
          </a:stretch>
        </p:blipFill>
        <p:spPr>
          <a:xfrm>
            <a:off x="0" y="1452933"/>
            <a:ext cx="12192000" cy="5208054"/>
          </a:xfrm>
          <a:prstGeom prst="rect">
            <a:avLst/>
          </a:prstGeom>
        </p:spPr>
      </p:pic>
    </p:spTree>
    <p:extLst>
      <p:ext uri="{BB962C8B-B14F-4D97-AF65-F5344CB8AC3E}">
        <p14:creationId xmlns:p14="http://schemas.microsoft.com/office/powerpoint/2010/main" val="3583555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First 425 Confirmed Cases of SARS-CoV-2</a:t>
            </a:r>
            <a:endParaRPr lang="en-US" dirty="0"/>
          </a:p>
        </p:txBody>
      </p:sp>
      <p:sp>
        <p:nvSpPr>
          <p:cNvPr id="5" name="TextBox 4"/>
          <p:cNvSpPr txBox="1"/>
          <p:nvPr/>
        </p:nvSpPr>
        <p:spPr>
          <a:xfrm>
            <a:off x="9906000" y="1590675"/>
            <a:ext cx="1619250" cy="1754326"/>
          </a:xfrm>
          <a:prstGeom prst="rect">
            <a:avLst/>
          </a:prstGeom>
          <a:noFill/>
        </p:spPr>
        <p:txBody>
          <a:bodyPr wrap="square" rtlCol="0">
            <a:spAutoFit/>
          </a:bodyPr>
          <a:lstStyle/>
          <a:p>
            <a:r>
              <a:rPr lang="en-US" dirty="0" smtClean="0"/>
              <a:t>Decline after January 8 likely due to delays in diagnosis and lab confirmation</a:t>
            </a:r>
            <a:endParaRPr lang="en-US" dirty="0"/>
          </a:p>
        </p:txBody>
      </p:sp>
      <p:pic>
        <p:nvPicPr>
          <p:cNvPr id="6" name="Picture 5"/>
          <p:cNvPicPr>
            <a:picLocks noChangeAspect="1"/>
          </p:cNvPicPr>
          <p:nvPr/>
        </p:nvPicPr>
        <p:blipFill>
          <a:blip r:embed="rId2"/>
          <a:stretch>
            <a:fillRect/>
          </a:stretch>
        </p:blipFill>
        <p:spPr>
          <a:xfrm>
            <a:off x="1571128" y="1223963"/>
            <a:ext cx="7687171" cy="5409872"/>
          </a:xfrm>
          <a:prstGeom prst="rect">
            <a:avLst/>
          </a:prstGeom>
        </p:spPr>
      </p:pic>
      <p:sp>
        <p:nvSpPr>
          <p:cNvPr id="3" name="TextBox 2"/>
          <p:cNvSpPr txBox="1"/>
          <p:nvPr/>
        </p:nvSpPr>
        <p:spPr>
          <a:xfrm>
            <a:off x="8096604" y="6058842"/>
            <a:ext cx="4418891" cy="461665"/>
          </a:xfrm>
          <a:prstGeom prst="rect">
            <a:avLst/>
          </a:prstGeom>
          <a:noFill/>
        </p:spPr>
        <p:txBody>
          <a:bodyPr wrap="square" rtlCol="0">
            <a:spAutoFit/>
          </a:bodyPr>
          <a:lstStyle/>
          <a:p>
            <a:r>
              <a:rPr lang="en-US" sz="1200" dirty="0">
                <a:latin typeface="Times New Roman" panose="02020603050405020304" pitchFamily="18" charset="0"/>
              </a:rPr>
              <a:t>Li et al, NEJM 2020, DOI: </a:t>
            </a:r>
            <a:r>
              <a:rPr lang="en-US" sz="1200" dirty="0" smtClean="0">
                <a:latin typeface="Times New Roman" panose="02020603050405020304" pitchFamily="18" charset="0"/>
              </a:rPr>
              <a:t>10.1056/NEJMoa2001316</a:t>
            </a:r>
          </a:p>
          <a:p>
            <a:r>
              <a:rPr lang="en-US" sz="1200" dirty="0" smtClean="0">
                <a:latin typeface="Times New Roman" panose="02020603050405020304" pitchFamily="18" charset="0"/>
              </a:rPr>
              <a:t>January 29, 2020</a:t>
            </a:r>
            <a:endParaRPr lang="en-US" sz="1200" dirty="0">
              <a:latin typeface="Times New Roman" panose="02020603050405020304" pitchFamily="18" charset="0"/>
            </a:endParaRPr>
          </a:p>
        </p:txBody>
      </p:sp>
    </p:spTree>
    <p:extLst>
      <p:ext uri="{BB962C8B-B14F-4D97-AF65-F5344CB8AC3E}">
        <p14:creationId xmlns:p14="http://schemas.microsoft.com/office/powerpoint/2010/main" val="3621465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72,314 Cases Reported by Chinese CDC</a:t>
            </a:r>
            <a:endParaRPr lang="en-US" dirty="0"/>
          </a:p>
        </p:txBody>
      </p:sp>
      <p:pic>
        <p:nvPicPr>
          <p:cNvPr id="3" name="Picture 2"/>
          <p:cNvPicPr>
            <a:picLocks noChangeAspect="1"/>
          </p:cNvPicPr>
          <p:nvPr/>
        </p:nvPicPr>
        <p:blipFill>
          <a:blip r:embed="rId2"/>
          <a:stretch>
            <a:fillRect/>
          </a:stretch>
        </p:blipFill>
        <p:spPr>
          <a:xfrm>
            <a:off x="1219200" y="1275896"/>
            <a:ext cx="10220325" cy="5335522"/>
          </a:xfrm>
          <a:prstGeom prst="rect">
            <a:avLst/>
          </a:prstGeom>
        </p:spPr>
      </p:pic>
      <p:sp>
        <p:nvSpPr>
          <p:cNvPr id="4" name="TextBox 3"/>
          <p:cNvSpPr txBox="1"/>
          <p:nvPr/>
        </p:nvSpPr>
        <p:spPr>
          <a:xfrm>
            <a:off x="95251" y="5299075"/>
            <a:ext cx="3124199" cy="1200329"/>
          </a:xfrm>
          <a:prstGeom prst="rect">
            <a:avLst/>
          </a:prstGeom>
          <a:noFill/>
        </p:spPr>
        <p:txBody>
          <a:bodyPr wrap="square" rtlCol="0">
            <a:spAutoFit/>
          </a:bodyPr>
          <a:lstStyle/>
          <a:p>
            <a:r>
              <a:rPr lang="en-US" b="1" dirty="0" smtClean="0"/>
              <a:t>Wu and McGoogan</a:t>
            </a:r>
          </a:p>
          <a:p>
            <a:r>
              <a:rPr lang="en-US" i="1" dirty="0"/>
              <a:t>JAMA. </a:t>
            </a:r>
            <a:r>
              <a:rPr lang="en-US" dirty="0"/>
              <a:t>Published online February 24, 2020. </a:t>
            </a:r>
            <a:r>
              <a:rPr lang="en-US" dirty="0" smtClean="0"/>
              <a:t>doi:10.1001/jama.2020.2648</a:t>
            </a:r>
            <a:endParaRPr lang="en-US" b="1" dirty="0" smtClean="0"/>
          </a:p>
        </p:txBody>
      </p:sp>
    </p:spTree>
    <p:extLst>
      <p:ext uri="{BB962C8B-B14F-4D97-AF65-F5344CB8AC3E}">
        <p14:creationId xmlns:p14="http://schemas.microsoft.com/office/powerpoint/2010/main" val="84871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COVID-19 Clinical Symptoms</a:t>
            </a:r>
            <a:endParaRPr lang="en-US" dirty="0"/>
          </a:p>
        </p:txBody>
      </p:sp>
      <p:sp>
        <p:nvSpPr>
          <p:cNvPr id="3" name="Content Placeholder 2"/>
          <p:cNvSpPr>
            <a:spLocks noGrp="1"/>
          </p:cNvSpPr>
          <p:nvPr>
            <p:ph idx="1"/>
          </p:nvPr>
        </p:nvSpPr>
        <p:spPr/>
        <p:txBody>
          <a:bodyPr>
            <a:normAutofit lnSpcReduction="10000"/>
          </a:bodyPr>
          <a:lstStyle/>
          <a:p>
            <a:r>
              <a:rPr lang="en-US" dirty="0" smtClean="0"/>
              <a:t>Fever (83-98%)</a:t>
            </a:r>
          </a:p>
          <a:p>
            <a:r>
              <a:rPr lang="en-US" dirty="0" smtClean="0"/>
              <a:t>Cough (46-82%)</a:t>
            </a:r>
          </a:p>
          <a:p>
            <a:r>
              <a:rPr lang="en-US" dirty="0" smtClean="0"/>
              <a:t>Myalgia or fatigue (11-44%)</a:t>
            </a:r>
          </a:p>
          <a:p>
            <a:r>
              <a:rPr lang="en-US" dirty="0" smtClean="0"/>
              <a:t>Shortness of breath (31%)</a:t>
            </a:r>
          </a:p>
          <a:p>
            <a:r>
              <a:rPr lang="en-US" dirty="0" smtClean="0"/>
              <a:t>Less common symptoms: diarrhea, productive sputum</a:t>
            </a:r>
          </a:p>
          <a:p>
            <a:r>
              <a:rPr lang="en-US" dirty="0" smtClean="0"/>
              <a:t>Potential for worsening clinical course during second week of symptoms</a:t>
            </a:r>
          </a:p>
          <a:p>
            <a:r>
              <a:rPr lang="en-US" dirty="0" smtClean="0"/>
              <a:t>ARDS developed in 17-29% of hospitalized patients</a:t>
            </a:r>
          </a:p>
          <a:p>
            <a:r>
              <a:rPr lang="en-US" dirty="0" smtClean="0"/>
              <a:t>Secondary infection in 10% of hospitalized patients</a:t>
            </a:r>
            <a:endParaRPr lang="en-US" dirty="0"/>
          </a:p>
        </p:txBody>
      </p:sp>
      <p:sp>
        <p:nvSpPr>
          <p:cNvPr id="4" name="TextBox 3"/>
          <p:cNvSpPr txBox="1"/>
          <p:nvPr/>
        </p:nvSpPr>
        <p:spPr>
          <a:xfrm>
            <a:off x="9471969" y="5988734"/>
            <a:ext cx="2567631" cy="646331"/>
          </a:xfrm>
          <a:prstGeom prst="rect">
            <a:avLst/>
          </a:prstGeom>
          <a:noFill/>
        </p:spPr>
        <p:txBody>
          <a:bodyPr wrap="square" rtlCol="0">
            <a:spAutoFit/>
          </a:bodyPr>
          <a:lstStyle/>
          <a:p>
            <a:r>
              <a:rPr lang="en-US" dirty="0" smtClean="0"/>
              <a:t>Chen et al., Lancet 2020</a:t>
            </a:r>
          </a:p>
          <a:p>
            <a:r>
              <a:rPr lang="en-US" dirty="0" smtClean="0"/>
              <a:t>Huang et al., Lancet 2020</a:t>
            </a:r>
            <a:endParaRPr lang="en-US" dirty="0"/>
          </a:p>
        </p:txBody>
      </p:sp>
    </p:spTree>
    <p:extLst>
      <p:ext uri="{BB962C8B-B14F-4D97-AF65-F5344CB8AC3E}">
        <p14:creationId xmlns:p14="http://schemas.microsoft.com/office/powerpoint/2010/main" val="24492876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COVID-19 Disease Severity</a:t>
            </a:r>
            <a:endParaRPr lang="en-US" dirty="0"/>
          </a:p>
        </p:txBody>
      </p:sp>
      <p:sp>
        <p:nvSpPr>
          <p:cNvPr id="3" name="Content Placeholder 2"/>
          <p:cNvSpPr>
            <a:spLocks noGrp="1"/>
          </p:cNvSpPr>
          <p:nvPr>
            <p:ph idx="1"/>
          </p:nvPr>
        </p:nvSpPr>
        <p:spPr/>
        <p:txBody>
          <a:bodyPr/>
          <a:lstStyle/>
          <a:p>
            <a:r>
              <a:rPr lang="en-US" dirty="0" smtClean="0"/>
              <a:t>36,160 cases (81%) reported mild symptoms</a:t>
            </a:r>
          </a:p>
          <a:p>
            <a:r>
              <a:rPr lang="en-US" dirty="0" smtClean="0"/>
              <a:t>6,168 cases (13.8%) reported severe symptoms</a:t>
            </a:r>
          </a:p>
          <a:p>
            <a:r>
              <a:rPr lang="en-US" dirty="0" smtClean="0"/>
              <a:t>2,087 cases (4.7%) critically ill</a:t>
            </a:r>
          </a:p>
          <a:p>
            <a:r>
              <a:rPr lang="en-US" dirty="0" smtClean="0"/>
              <a:t>Case fatality higher among those with comorbid conditions (2-12%) compared with those with no comorbid conditions (0.9%)</a:t>
            </a:r>
          </a:p>
        </p:txBody>
      </p:sp>
      <p:sp>
        <p:nvSpPr>
          <p:cNvPr id="5" name="TextBox 4"/>
          <p:cNvSpPr txBox="1"/>
          <p:nvPr/>
        </p:nvSpPr>
        <p:spPr>
          <a:xfrm>
            <a:off x="7478927" y="6237845"/>
            <a:ext cx="4360648" cy="369332"/>
          </a:xfrm>
          <a:prstGeom prst="rect">
            <a:avLst/>
          </a:prstGeom>
          <a:noFill/>
        </p:spPr>
        <p:txBody>
          <a:bodyPr wrap="square" rtlCol="0">
            <a:spAutoFit/>
          </a:bodyPr>
          <a:lstStyle/>
          <a:p>
            <a:r>
              <a:rPr lang="en-US" dirty="0" smtClean="0"/>
              <a:t>China CDC Weekly Report February 17, 2020</a:t>
            </a:r>
            <a:endParaRPr lang="en-US" dirty="0"/>
          </a:p>
        </p:txBody>
      </p:sp>
    </p:spTree>
    <p:extLst>
      <p:ext uri="{BB962C8B-B14F-4D97-AF65-F5344CB8AC3E}">
        <p14:creationId xmlns:p14="http://schemas.microsoft.com/office/powerpoint/2010/main" val="16323325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Age of Confirmed Cases in China, 02/11/20</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45312073"/>
              </p:ext>
            </p:extLst>
          </p:nvPr>
        </p:nvGraphicFramePr>
        <p:xfrm>
          <a:off x="838200" y="1825625"/>
          <a:ext cx="10515600" cy="3708400"/>
        </p:xfrm>
        <a:graphic>
          <a:graphicData uri="http://schemas.openxmlformats.org/drawingml/2006/table">
            <a:tbl>
              <a:tblPr firstRow="1" bandRow="1">
                <a:tableStyleId>{5C22544A-7EE6-4342-B048-85BDC9FD1C3A}</a:tableStyleId>
              </a:tblPr>
              <a:tblGrid>
                <a:gridCol w="5257800"/>
                <a:gridCol w="5257800"/>
              </a:tblGrid>
              <a:tr h="370840">
                <a:tc>
                  <a:txBody>
                    <a:bodyPr/>
                    <a:lstStyle/>
                    <a:p>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Cases N (%)</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rgbClr val="FF0000"/>
                          </a:solidFill>
                        </a:rPr>
                        <a:t>0-9 years</a:t>
                      </a:r>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rgbClr val="FF0000"/>
                          </a:solidFill>
                        </a:rPr>
                        <a:t>416 (0.9)</a:t>
                      </a:r>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rgbClr val="FF0000"/>
                          </a:solidFill>
                        </a:rPr>
                        <a:t>10-19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rgbClr val="FF0000"/>
                          </a:solidFill>
                        </a:rPr>
                        <a:t>549 (1.2)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20-29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3,619 (8.1)</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30-39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7,600 (17.0)</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40-49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8,571 (19.2)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50-59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10,008 (22.4)</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60-69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8,583 (19.2)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70-79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3,918 (8.8)</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 80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1,408 (3.2)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extBox 5"/>
          <p:cNvSpPr txBox="1"/>
          <p:nvPr/>
        </p:nvSpPr>
        <p:spPr>
          <a:xfrm>
            <a:off x="7478927" y="6237845"/>
            <a:ext cx="4360648" cy="369332"/>
          </a:xfrm>
          <a:prstGeom prst="rect">
            <a:avLst/>
          </a:prstGeom>
          <a:noFill/>
        </p:spPr>
        <p:txBody>
          <a:bodyPr wrap="square" rtlCol="0">
            <a:spAutoFit/>
          </a:bodyPr>
          <a:lstStyle/>
          <a:p>
            <a:r>
              <a:rPr lang="en-US" dirty="0" smtClean="0"/>
              <a:t>China CDC Weekly Report February 17, 2020</a:t>
            </a:r>
            <a:endParaRPr lang="en-US" dirty="0"/>
          </a:p>
        </p:txBody>
      </p:sp>
    </p:spTree>
    <p:extLst>
      <p:ext uri="{BB962C8B-B14F-4D97-AF65-F5344CB8AC3E}">
        <p14:creationId xmlns:p14="http://schemas.microsoft.com/office/powerpoint/2010/main" val="2520236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001375" cy="1325563"/>
          </a:xfrm>
        </p:spPr>
        <p:txBody>
          <a:bodyPr/>
          <a:lstStyle/>
          <a:p>
            <a:r>
              <a:rPr lang="en-US" dirty="0" smtClean="0"/>
              <a:t>Mortality of Confirmed Cases in China 02/11/20</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38297832"/>
              </p:ext>
            </p:extLst>
          </p:nvPr>
        </p:nvGraphicFramePr>
        <p:xfrm>
          <a:off x="838200" y="1825625"/>
          <a:ext cx="10515600" cy="4079240"/>
        </p:xfrm>
        <a:graphic>
          <a:graphicData uri="http://schemas.openxmlformats.org/drawingml/2006/table">
            <a:tbl>
              <a:tblPr firstRow="1" bandRow="1">
                <a:tableStyleId>{5C22544A-7EE6-4342-B048-85BDC9FD1C3A}</a:tableStyleId>
              </a:tblPr>
              <a:tblGrid>
                <a:gridCol w="2628900"/>
                <a:gridCol w="2628900"/>
                <a:gridCol w="2628900"/>
                <a:gridCol w="2628900"/>
              </a:tblGrid>
              <a:tr h="370840">
                <a:tc>
                  <a:txBody>
                    <a:bodyPr/>
                    <a:lstStyle/>
                    <a:p>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Cases N (%)</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Deaths N (%)</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Case Fatality Rate (%)</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Overall</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44,672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1,023</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2.3%</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rgbClr val="FF0000"/>
                          </a:solidFill>
                        </a:rPr>
                        <a:t>0-9 years</a:t>
                      </a:r>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rgbClr val="FF0000"/>
                          </a:solidFill>
                        </a:rPr>
                        <a:t>416 (0.9)</a:t>
                      </a:r>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rgbClr val="FF0000"/>
                          </a:solidFill>
                        </a:rPr>
                        <a:t>10-19 years</a:t>
                      </a:r>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rgbClr val="FF0000"/>
                          </a:solidFill>
                        </a:rPr>
                        <a:t>549 (1.2)</a:t>
                      </a:r>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rgbClr val="FF0000"/>
                          </a:solidFill>
                        </a:rPr>
                        <a:t>1 (0.1)</a:t>
                      </a:r>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rgbClr val="FF0000"/>
                          </a:solidFill>
                        </a:rPr>
                        <a:t>0.2</a:t>
                      </a:r>
                      <a:endParaRPr lang="en-US" b="0" baseline="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20-29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3,619 (8.1)</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7 (0.7)</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0.2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30-39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7,600 (17.0)</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18 (1.8)</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0.2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40-49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8,571 (19.2)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38 (3.7)</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0.4</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50-59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10,008 (22.4)</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130 (12.7)</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1.3</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60-69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8,583 (19.2)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309 (30.2)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3.6</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70-79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3,918 (8.8)</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312 (30.5)</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8.0</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b="0" baseline="0" dirty="0" smtClean="0">
                          <a:solidFill>
                            <a:schemeClr val="tx1"/>
                          </a:solidFill>
                        </a:rPr>
                        <a:t>≥ 80 years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1,408 (3.2)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208 (20.3)</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baseline="0" dirty="0" smtClean="0">
                          <a:solidFill>
                            <a:schemeClr val="tx1"/>
                          </a:solidFill>
                        </a:rPr>
                        <a:t>14.8</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extBox 5"/>
          <p:cNvSpPr txBox="1"/>
          <p:nvPr/>
        </p:nvSpPr>
        <p:spPr>
          <a:xfrm>
            <a:off x="7478927" y="6237845"/>
            <a:ext cx="4360648" cy="369332"/>
          </a:xfrm>
          <a:prstGeom prst="rect">
            <a:avLst/>
          </a:prstGeom>
          <a:noFill/>
        </p:spPr>
        <p:txBody>
          <a:bodyPr wrap="square" rtlCol="0">
            <a:spAutoFit/>
          </a:bodyPr>
          <a:lstStyle/>
          <a:p>
            <a:r>
              <a:rPr lang="en-US" dirty="0" smtClean="0"/>
              <a:t>China CDC Weekly Report February 17, 2020</a:t>
            </a:r>
            <a:endParaRPr lang="en-US" dirty="0"/>
          </a:p>
        </p:txBody>
      </p:sp>
    </p:spTree>
    <p:extLst>
      <p:ext uri="{BB962C8B-B14F-4D97-AF65-F5344CB8AC3E}">
        <p14:creationId xmlns:p14="http://schemas.microsoft.com/office/powerpoint/2010/main" val="2680064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Hospitalizations, ICU Admissions, Deaths</a:t>
            </a:r>
            <a:br>
              <a:rPr lang="en-US" dirty="0" smtClean="0"/>
            </a:br>
            <a:r>
              <a:rPr lang="en-US" dirty="0" smtClean="0"/>
              <a:t>United States, February 12 – March 16</a:t>
            </a:r>
            <a:endParaRPr lang="en-US" dirty="0"/>
          </a:p>
        </p:txBody>
      </p:sp>
      <p:pic>
        <p:nvPicPr>
          <p:cNvPr id="5" name="Picture 4"/>
          <p:cNvPicPr>
            <a:picLocks noChangeAspect="1"/>
          </p:cNvPicPr>
          <p:nvPr/>
        </p:nvPicPr>
        <p:blipFill>
          <a:blip r:embed="rId2"/>
          <a:stretch>
            <a:fillRect/>
          </a:stretch>
        </p:blipFill>
        <p:spPr>
          <a:xfrm>
            <a:off x="932277" y="1571365"/>
            <a:ext cx="9878598" cy="4619487"/>
          </a:xfrm>
          <a:prstGeom prst="rect">
            <a:avLst/>
          </a:prstGeom>
        </p:spPr>
      </p:pic>
      <p:sp>
        <p:nvSpPr>
          <p:cNvPr id="6" name="TextBox 5"/>
          <p:cNvSpPr txBox="1"/>
          <p:nvPr/>
        </p:nvSpPr>
        <p:spPr>
          <a:xfrm>
            <a:off x="5486400" y="6087926"/>
            <a:ext cx="6791325" cy="646331"/>
          </a:xfrm>
          <a:prstGeom prst="rect">
            <a:avLst/>
          </a:prstGeom>
          <a:noFill/>
        </p:spPr>
        <p:txBody>
          <a:bodyPr wrap="square" rtlCol="0">
            <a:spAutoFit/>
          </a:bodyPr>
          <a:lstStyle/>
          <a:p>
            <a:r>
              <a:rPr lang="en-US" dirty="0" err="1" smtClean="0"/>
              <a:t>MMWR</a:t>
            </a:r>
            <a:r>
              <a:rPr lang="en-US" dirty="0" smtClean="0"/>
              <a:t>, Vol. 69 Early Release, March 18</a:t>
            </a:r>
          </a:p>
          <a:p>
            <a:r>
              <a:rPr lang="en-US" dirty="0">
                <a:hlinkClick r:id="rId3"/>
              </a:rPr>
              <a:t>https://www.cdc.gov/mmwr/volumes/69/wr/pdfs/mm6912e2-H.pdf</a:t>
            </a:r>
            <a:endParaRPr lang="en-US" dirty="0"/>
          </a:p>
        </p:txBody>
      </p:sp>
    </p:spTree>
    <p:extLst>
      <p:ext uri="{BB962C8B-B14F-4D97-AF65-F5344CB8AC3E}">
        <p14:creationId xmlns:p14="http://schemas.microsoft.com/office/powerpoint/2010/main" val="3611235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Hospitalizations, ICU Admissions, Deaths</a:t>
            </a:r>
            <a:br>
              <a:rPr lang="en-US" dirty="0"/>
            </a:br>
            <a:r>
              <a:rPr lang="en-US" dirty="0"/>
              <a:t>United States, February 12 – March 16</a:t>
            </a:r>
          </a:p>
        </p:txBody>
      </p:sp>
      <p:pic>
        <p:nvPicPr>
          <p:cNvPr id="3" name="Picture 2"/>
          <p:cNvPicPr>
            <a:picLocks noChangeAspect="1"/>
          </p:cNvPicPr>
          <p:nvPr/>
        </p:nvPicPr>
        <p:blipFill>
          <a:blip r:embed="rId2"/>
          <a:stretch>
            <a:fillRect/>
          </a:stretch>
        </p:blipFill>
        <p:spPr>
          <a:xfrm>
            <a:off x="962026" y="1914292"/>
            <a:ext cx="9830232" cy="4219807"/>
          </a:xfrm>
          <a:prstGeom prst="rect">
            <a:avLst/>
          </a:prstGeom>
        </p:spPr>
      </p:pic>
      <p:sp>
        <p:nvSpPr>
          <p:cNvPr id="4" name="Rectangle 3"/>
          <p:cNvSpPr/>
          <p:nvPr/>
        </p:nvSpPr>
        <p:spPr>
          <a:xfrm>
            <a:off x="1085850" y="3105150"/>
            <a:ext cx="9534525" cy="3619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486400" y="6087926"/>
            <a:ext cx="6791325" cy="646331"/>
          </a:xfrm>
          <a:prstGeom prst="rect">
            <a:avLst/>
          </a:prstGeom>
          <a:noFill/>
        </p:spPr>
        <p:txBody>
          <a:bodyPr wrap="square" rtlCol="0">
            <a:spAutoFit/>
          </a:bodyPr>
          <a:lstStyle/>
          <a:p>
            <a:r>
              <a:rPr lang="en-US" dirty="0" err="1" smtClean="0"/>
              <a:t>MMWR</a:t>
            </a:r>
            <a:r>
              <a:rPr lang="en-US" dirty="0" smtClean="0"/>
              <a:t>, Vol. 69 Early Release, March 18</a:t>
            </a:r>
          </a:p>
          <a:p>
            <a:r>
              <a:rPr lang="en-US" dirty="0">
                <a:hlinkClick r:id="rId3"/>
              </a:rPr>
              <a:t>https://www.cdc.gov/mmwr/volumes/69/wr/pdfs/mm6912e2-H.pdf</a:t>
            </a:r>
            <a:endParaRPr lang="en-US" dirty="0"/>
          </a:p>
        </p:txBody>
      </p:sp>
    </p:spTree>
    <p:extLst>
      <p:ext uri="{BB962C8B-B14F-4D97-AF65-F5344CB8AC3E}">
        <p14:creationId xmlns:p14="http://schemas.microsoft.com/office/powerpoint/2010/main" val="611741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Incubation Time</a:t>
            </a:r>
            <a:endParaRPr lang="en-US" dirty="0"/>
          </a:p>
        </p:txBody>
      </p:sp>
      <p:pic>
        <p:nvPicPr>
          <p:cNvPr id="4" name="Picture 3"/>
          <p:cNvPicPr>
            <a:picLocks noChangeAspect="1"/>
          </p:cNvPicPr>
          <p:nvPr/>
        </p:nvPicPr>
        <p:blipFill>
          <a:blip r:embed="rId2"/>
          <a:stretch>
            <a:fillRect/>
          </a:stretch>
        </p:blipFill>
        <p:spPr>
          <a:xfrm>
            <a:off x="2409824" y="1195707"/>
            <a:ext cx="6600825" cy="5176517"/>
          </a:xfrm>
          <a:prstGeom prst="rect">
            <a:avLst/>
          </a:prstGeom>
        </p:spPr>
      </p:pic>
      <p:sp>
        <p:nvSpPr>
          <p:cNvPr id="5" name="TextBox 4">
            <a:extLst>
              <a:ext uri="{FF2B5EF4-FFF2-40B4-BE49-F238E27FC236}">
                <a16:creationId xmlns:a16="http://schemas.microsoft.com/office/drawing/2014/main" xmlns="" id="{B46B0CE5-C651-A048-9C08-E7FB29FDDC1B}"/>
              </a:ext>
            </a:extLst>
          </p:cNvPr>
          <p:cNvSpPr txBox="1"/>
          <p:nvPr/>
        </p:nvSpPr>
        <p:spPr>
          <a:xfrm>
            <a:off x="7648576" y="6275283"/>
            <a:ext cx="4472040" cy="338554"/>
          </a:xfrm>
          <a:prstGeom prst="rect">
            <a:avLst/>
          </a:prstGeom>
          <a:noFill/>
        </p:spPr>
        <p:txBody>
          <a:bodyPr wrap="square" rtlCol="0">
            <a:spAutoFit/>
          </a:bodyPr>
          <a:lstStyle/>
          <a:p>
            <a:r>
              <a:rPr lang="en-US" sz="1600" dirty="0"/>
              <a:t>Li et al, NEJM 2020, DOI: 10.1056/NEJMoa2001316</a:t>
            </a:r>
          </a:p>
        </p:txBody>
      </p:sp>
      <p:sp>
        <p:nvSpPr>
          <p:cNvPr id="6" name="Down Arrow 5">
            <a:extLst>
              <a:ext uri="{FF2B5EF4-FFF2-40B4-BE49-F238E27FC236}">
                <a16:creationId xmlns:a16="http://schemas.microsoft.com/office/drawing/2014/main" xmlns="" id="{BFDDE183-85EF-B84F-A28E-D5B0547FCDE6}"/>
              </a:ext>
            </a:extLst>
          </p:cNvPr>
          <p:cNvSpPr/>
          <p:nvPr/>
        </p:nvSpPr>
        <p:spPr>
          <a:xfrm>
            <a:off x="6774839" y="4192279"/>
            <a:ext cx="569720" cy="1014101"/>
          </a:xfrm>
          <a:prstGeom prst="down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850124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Reproductive Number (</a:t>
            </a:r>
            <a:r>
              <a:rPr lang="en-US" dirty="0" err="1" smtClean="0"/>
              <a:t>R</a:t>
            </a:r>
            <a:r>
              <a:rPr lang="en-US" baseline="-25000" dirty="0" err="1" smtClean="0"/>
              <a:t>0</a:t>
            </a:r>
            <a:r>
              <a:rPr lang="en-US" dirty="0" smtClean="0"/>
              <a:t>)</a:t>
            </a:r>
            <a:endParaRPr lang="en-US" dirty="0"/>
          </a:p>
        </p:txBody>
      </p:sp>
      <p:sp>
        <p:nvSpPr>
          <p:cNvPr id="3" name="Content Placeholder 2"/>
          <p:cNvSpPr>
            <a:spLocks noGrp="1"/>
          </p:cNvSpPr>
          <p:nvPr>
            <p:ph idx="1"/>
          </p:nvPr>
        </p:nvSpPr>
        <p:spPr/>
        <p:txBody>
          <a:bodyPr/>
          <a:lstStyle/>
          <a:p>
            <a:r>
              <a:rPr lang="en-US" dirty="0" smtClean="0"/>
              <a:t>The </a:t>
            </a:r>
            <a:r>
              <a:rPr lang="en-US" dirty="0"/>
              <a:t>rate of spread of an epidemic, and whether such spread is self sustaining, depends on the magnitude of the basic reproduction </a:t>
            </a:r>
            <a:r>
              <a:rPr lang="en-US" dirty="0" smtClean="0"/>
              <a:t>number</a:t>
            </a:r>
            <a:endParaRPr lang="en-US" i="1" dirty="0"/>
          </a:p>
          <a:p>
            <a:r>
              <a:rPr lang="en-US" dirty="0"/>
              <a:t>The average number of secondary cases generated by one primary case in a susceptible population</a:t>
            </a:r>
            <a:r>
              <a:rPr lang="en-US" dirty="0" smtClean="0"/>
              <a:t>.</a:t>
            </a:r>
            <a:endParaRPr lang="en-US" dirty="0"/>
          </a:p>
        </p:txBody>
      </p:sp>
    </p:spTree>
    <p:extLst>
      <p:ext uri="{BB962C8B-B14F-4D97-AF65-F5344CB8AC3E}">
        <p14:creationId xmlns:p14="http://schemas.microsoft.com/office/powerpoint/2010/main" val="1109591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86655"/>
            <a:ext cx="12187556" cy="5843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 </a:t>
            </a:r>
            <a:endParaRPr lang="en-US" dirty="0"/>
          </a:p>
        </p:txBody>
      </p:sp>
    </p:spTree>
    <p:extLst>
      <p:ext uri="{BB962C8B-B14F-4D97-AF65-F5344CB8AC3E}">
        <p14:creationId xmlns:p14="http://schemas.microsoft.com/office/powerpoint/2010/main" val="3917118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
            </a:r>
            <a:r>
              <a:rPr lang="en-US" baseline="-25000" dirty="0" smtClean="0"/>
              <a:t>0</a:t>
            </a:r>
            <a:r>
              <a:rPr lang="en-US" dirty="0" smtClean="0"/>
              <a:t> From Diamond Princess Cruise Ship</a:t>
            </a:r>
            <a:endParaRPr lang="en-US" dirty="0"/>
          </a:p>
        </p:txBody>
      </p:sp>
      <p:pic>
        <p:nvPicPr>
          <p:cNvPr id="4" name="Picture 3"/>
          <p:cNvPicPr>
            <a:picLocks noChangeAspect="1"/>
          </p:cNvPicPr>
          <p:nvPr/>
        </p:nvPicPr>
        <p:blipFill>
          <a:blip r:embed="rId2"/>
          <a:stretch>
            <a:fillRect/>
          </a:stretch>
        </p:blipFill>
        <p:spPr>
          <a:xfrm>
            <a:off x="2485081" y="1647576"/>
            <a:ext cx="6668443" cy="4978039"/>
          </a:xfrm>
          <a:prstGeom prst="rect">
            <a:avLst/>
          </a:prstGeom>
        </p:spPr>
      </p:pic>
      <p:sp>
        <p:nvSpPr>
          <p:cNvPr id="5" name="TextBox 4"/>
          <p:cNvSpPr txBox="1"/>
          <p:nvPr/>
        </p:nvSpPr>
        <p:spPr>
          <a:xfrm>
            <a:off x="7772400" y="3086100"/>
            <a:ext cx="4210049" cy="1323439"/>
          </a:xfrm>
          <a:prstGeom prst="rect">
            <a:avLst/>
          </a:prstGeom>
          <a:noFill/>
        </p:spPr>
        <p:txBody>
          <a:bodyPr wrap="square" rtlCol="0">
            <a:spAutoFit/>
          </a:bodyPr>
          <a:lstStyle/>
          <a:p>
            <a:r>
              <a:rPr lang="en-US" sz="4000" dirty="0" smtClean="0"/>
              <a:t>R</a:t>
            </a:r>
            <a:r>
              <a:rPr lang="en-US" sz="4000" baseline="-25000" dirty="0" smtClean="0"/>
              <a:t>0</a:t>
            </a:r>
            <a:r>
              <a:rPr lang="en-US" sz="4000" dirty="0" smtClean="0"/>
              <a:t>: 2.28 </a:t>
            </a:r>
          </a:p>
          <a:p>
            <a:r>
              <a:rPr lang="en-US" sz="4000" dirty="0" smtClean="0"/>
              <a:t>(95% CI: 2.06, 2.52)</a:t>
            </a:r>
            <a:endParaRPr lang="en-US" sz="4000" dirty="0"/>
          </a:p>
        </p:txBody>
      </p:sp>
      <p:sp>
        <p:nvSpPr>
          <p:cNvPr id="6" name="TextBox 5"/>
          <p:cNvSpPr txBox="1"/>
          <p:nvPr/>
        </p:nvSpPr>
        <p:spPr>
          <a:xfrm>
            <a:off x="85726" y="5295900"/>
            <a:ext cx="2867024" cy="1200329"/>
          </a:xfrm>
          <a:prstGeom prst="rect">
            <a:avLst/>
          </a:prstGeom>
          <a:noFill/>
        </p:spPr>
        <p:txBody>
          <a:bodyPr wrap="square" rtlCol="0">
            <a:spAutoFit/>
          </a:bodyPr>
          <a:lstStyle/>
          <a:p>
            <a:r>
              <a:rPr lang="en-US" dirty="0" smtClean="0"/>
              <a:t>Zhang et al,</a:t>
            </a:r>
          </a:p>
          <a:p>
            <a:r>
              <a:rPr lang="en-US" dirty="0" smtClean="0"/>
              <a:t>Int </a:t>
            </a:r>
            <a:r>
              <a:rPr lang="en-US" dirty="0"/>
              <a:t>J Infect Dis. 2020 </a:t>
            </a:r>
            <a:r>
              <a:rPr lang="en-US" dirty="0" smtClean="0"/>
              <a:t>Feb22;  93:201-204</a:t>
            </a:r>
            <a:r>
              <a:rPr lang="en-US" dirty="0"/>
              <a:t>. doi: 10.1016/j.ijid.2020.02.033</a:t>
            </a:r>
          </a:p>
        </p:txBody>
      </p:sp>
    </p:spTree>
    <p:extLst>
      <p:ext uri="{BB962C8B-B14F-4D97-AF65-F5344CB8AC3E}">
        <p14:creationId xmlns:p14="http://schemas.microsoft.com/office/powerpoint/2010/main" val="1044466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Proportion of Infected Patients Who Remain Asymptomatic Throughout Infection</a:t>
            </a:r>
            <a:endParaRPr lang="en-US" dirty="0"/>
          </a:p>
        </p:txBody>
      </p:sp>
      <p:sp>
        <p:nvSpPr>
          <p:cNvPr id="4" name="Content Placeholder 3"/>
          <p:cNvSpPr>
            <a:spLocks noGrp="1"/>
          </p:cNvSpPr>
          <p:nvPr>
            <p:ph idx="1"/>
          </p:nvPr>
        </p:nvSpPr>
        <p:spPr/>
        <p:txBody>
          <a:bodyPr>
            <a:normAutofit lnSpcReduction="10000"/>
          </a:bodyPr>
          <a:lstStyle/>
          <a:p>
            <a:r>
              <a:rPr lang="en-US" dirty="0" smtClean="0"/>
              <a:t>Diamond Princess cruise ship</a:t>
            </a:r>
          </a:p>
          <a:p>
            <a:r>
              <a:rPr lang="en-US" dirty="0" smtClean="0"/>
              <a:t>3,711 passengers, of whom 634 had confirmed SARS-</a:t>
            </a:r>
            <a:r>
              <a:rPr lang="en-US" dirty="0" err="1" smtClean="0"/>
              <a:t>CoV</a:t>
            </a:r>
            <a:r>
              <a:rPr lang="en-US" dirty="0" smtClean="0"/>
              <a:t>-2 infection</a:t>
            </a:r>
          </a:p>
          <a:p>
            <a:r>
              <a:rPr lang="en-US" dirty="0" smtClean="0"/>
              <a:t>Findings:</a:t>
            </a:r>
          </a:p>
          <a:p>
            <a:pPr lvl="1"/>
            <a:r>
              <a:rPr lang="en-US" dirty="0" smtClean="0"/>
              <a:t>Assumption: Delay between infection </a:t>
            </a:r>
            <a:r>
              <a:rPr lang="en-US" dirty="0"/>
              <a:t>and onset of symptomatic </a:t>
            </a:r>
            <a:r>
              <a:rPr lang="en-US" dirty="0" smtClean="0"/>
              <a:t>infection is a mean of 6.4 days (SD 2.3 days)</a:t>
            </a:r>
            <a:endParaRPr lang="en-US" dirty="0"/>
          </a:p>
          <a:p>
            <a:pPr lvl="1"/>
            <a:r>
              <a:rPr lang="en-US" b="1" dirty="0" smtClean="0"/>
              <a:t>Estimated asymptomatic </a:t>
            </a:r>
            <a:r>
              <a:rPr lang="en-US" b="1" dirty="0"/>
              <a:t>proportion (among </a:t>
            </a:r>
            <a:r>
              <a:rPr lang="en-US" b="1" dirty="0" smtClean="0"/>
              <a:t>all infected </a:t>
            </a:r>
            <a:r>
              <a:rPr lang="en-US" b="1" dirty="0"/>
              <a:t>cases) </a:t>
            </a:r>
            <a:r>
              <a:rPr lang="en-US" b="1" dirty="0" smtClean="0"/>
              <a:t>= </a:t>
            </a:r>
            <a:r>
              <a:rPr lang="en-US" b="1" dirty="0" smtClean="0">
                <a:solidFill>
                  <a:srgbClr val="FF0000"/>
                </a:solidFill>
              </a:rPr>
              <a:t>17.9</a:t>
            </a:r>
            <a:r>
              <a:rPr lang="en-US" b="1" dirty="0">
                <a:solidFill>
                  <a:srgbClr val="FF0000"/>
                </a:solidFill>
              </a:rPr>
              <a:t>%</a:t>
            </a:r>
            <a:r>
              <a:rPr lang="en-US" b="1" dirty="0"/>
              <a:t> (</a:t>
            </a:r>
            <a:r>
              <a:rPr lang="en-US" b="1" dirty="0" smtClean="0"/>
              <a:t>95% CI</a:t>
            </a:r>
            <a:r>
              <a:rPr lang="en-US" b="1" dirty="0"/>
              <a:t>: 15.5–20.2</a:t>
            </a:r>
            <a:r>
              <a:rPr lang="en-US" b="1" dirty="0" smtClean="0"/>
              <a:t>%)</a:t>
            </a:r>
          </a:p>
          <a:p>
            <a:r>
              <a:rPr lang="en-US" dirty="0" smtClean="0"/>
              <a:t>Sensitivity analysis:</a:t>
            </a:r>
          </a:p>
          <a:p>
            <a:pPr lvl="1"/>
            <a:r>
              <a:rPr lang="en-US" dirty="0" smtClean="0"/>
              <a:t>Adjusting mean incubation period to between 5.5 and 9.5 days</a:t>
            </a:r>
          </a:p>
          <a:p>
            <a:pPr lvl="1"/>
            <a:r>
              <a:rPr lang="en-US" b="1" dirty="0" smtClean="0"/>
              <a:t>Estimated asymptomatic proportion ranges from </a:t>
            </a:r>
            <a:r>
              <a:rPr lang="en-US" b="1" dirty="0" smtClean="0">
                <a:solidFill>
                  <a:srgbClr val="FF0000"/>
                </a:solidFill>
              </a:rPr>
              <a:t>20.6</a:t>
            </a:r>
            <a:r>
              <a:rPr lang="en-US" b="1" dirty="0">
                <a:solidFill>
                  <a:srgbClr val="FF0000"/>
                </a:solidFill>
              </a:rPr>
              <a:t>%</a:t>
            </a:r>
            <a:r>
              <a:rPr lang="en-US" b="1" dirty="0"/>
              <a:t> (95</a:t>
            </a:r>
            <a:r>
              <a:rPr lang="en-US" b="1" dirty="0" smtClean="0"/>
              <a:t>% CI</a:t>
            </a:r>
            <a:r>
              <a:rPr lang="en-US" b="1" dirty="0"/>
              <a:t>: 18.5–22.8%) to </a:t>
            </a:r>
            <a:r>
              <a:rPr lang="en-US" b="1" dirty="0">
                <a:solidFill>
                  <a:srgbClr val="FF0000"/>
                </a:solidFill>
              </a:rPr>
              <a:t>39.9</a:t>
            </a:r>
            <a:r>
              <a:rPr lang="en-US" b="1" dirty="0" smtClean="0">
                <a:solidFill>
                  <a:srgbClr val="FF0000"/>
                </a:solidFill>
              </a:rPr>
              <a:t>%</a:t>
            </a:r>
            <a:r>
              <a:rPr lang="en-US" b="1" dirty="0" smtClean="0"/>
              <a:t> (95% CI</a:t>
            </a:r>
            <a:r>
              <a:rPr lang="en-US" b="1" dirty="0"/>
              <a:t>: 35.7–44.1</a:t>
            </a:r>
            <a:r>
              <a:rPr lang="en-US" b="1" dirty="0" smtClean="0"/>
              <a:t>%)</a:t>
            </a:r>
            <a:endParaRPr lang="en-US" b="1" dirty="0"/>
          </a:p>
        </p:txBody>
      </p:sp>
      <p:sp>
        <p:nvSpPr>
          <p:cNvPr id="3" name="TextBox 2"/>
          <p:cNvSpPr txBox="1"/>
          <p:nvPr/>
        </p:nvSpPr>
        <p:spPr>
          <a:xfrm>
            <a:off x="6296025" y="6143625"/>
            <a:ext cx="5753099" cy="646331"/>
          </a:xfrm>
          <a:prstGeom prst="rect">
            <a:avLst/>
          </a:prstGeom>
          <a:noFill/>
        </p:spPr>
        <p:txBody>
          <a:bodyPr wrap="square" rtlCol="0">
            <a:spAutoFit/>
          </a:bodyPr>
          <a:lstStyle/>
          <a:p>
            <a:r>
              <a:rPr lang="en-US" dirty="0" err="1" smtClean="0"/>
              <a:t>Mizumoto</a:t>
            </a:r>
            <a:r>
              <a:rPr lang="en-US" dirty="0" smtClean="0"/>
              <a:t> et al., Euro </a:t>
            </a:r>
            <a:r>
              <a:rPr lang="en-US" dirty="0" err="1"/>
              <a:t>Surveill</a:t>
            </a:r>
            <a:r>
              <a:rPr lang="en-US" dirty="0"/>
              <a:t>. 2020;25(10):</a:t>
            </a:r>
            <a:r>
              <a:rPr lang="en-US" dirty="0" err="1"/>
              <a:t>pii</a:t>
            </a:r>
            <a:r>
              <a:rPr lang="en-US" dirty="0"/>
              <a:t>=2000180. https://</a:t>
            </a:r>
            <a:r>
              <a:rPr lang="en-US" dirty="0" smtClean="0"/>
              <a:t>doi.org/10.2807/1560-7917.ES.2020.25.10.2000180</a:t>
            </a:r>
            <a:endParaRPr lang="en-US" dirty="0"/>
          </a:p>
        </p:txBody>
      </p:sp>
    </p:spTree>
    <p:extLst>
      <p:ext uri="{BB962C8B-B14F-4D97-AF65-F5344CB8AC3E}">
        <p14:creationId xmlns:p14="http://schemas.microsoft.com/office/powerpoint/2010/main" val="2627716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Proportion of Infected Patients Who Remain Asymptomatic Throughout Infection</a:t>
            </a:r>
          </a:p>
        </p:txBody>
      </p:sp>
      <p:sp>
        <p:nvSpPr>
          <p:cNvPr id="3" name="Content Placeholder 2"/>
          <p:cNvSpPr>
            <a:spLocks noGrp="1"/>
          </p:cNvSpPr>
          <p:nvPr>
            <p:ph idx="1"/>
          </p:nvPr>
        </p:nvSpPr>
        <p:spPr/>
        <p:txBody>
          <a:bodyPr>
            <a:normAutofit/>
          </a:bodyPr>
          <a:lstStyle/>
          <a:p>
            <a:r>
              <a:rPr lang="en-US" dirty="0" smtClean="0"/>
              <a:t>565 Japanese nationals evacuated by plane from Wuhan, China</a:t>
            </a:r>
          </a:p>
          <a:p>
            <a:r>
              <a:rPr lang="en-US" dirty="0" smtClean="0"/>
              <a:t>All tested by PCR for SARS-</a:t>
            </a:r>
            <a:r>
              <a:rPr lang="en-US" dirty="0" err="1" smtClean="0"/>
              <a:t>CoV</a:t>
            </a:r>
            <a:r>
              <a:rPr lang="en-US" dirty="0" smtClean="0"/>
              <a:t>-2</a:t>
            </a:r>
          </a:p>
          <a:p>
            <a:r>
              <a:rPr lang="en-US" dirty="0" smtClean="0"/>
              <a:t>Followed for 14 days for onset of symptoms</a:t>
            </a:r>
          </a:p>
          <a:p>
            <a:r>
              <a:rPr lang="en-US" dirty="0" smtClean="0"/>
              <a:t>12 tested positive by PCR</a:t>
            </a:r>
          </a:p>
          <a:p>
            <a:pPr lvl="1"/>
            <a:r>
              <a:rPr lang="en-US" b="1" dirty="0" smtClean="0">
                <a:solidFill>
                  <a:srgbClr val="FF0000"/>
                </a:solidFill>
              </a:rPr>
              <a:t>41.6</a:t>
            </a:r>
            <a:r>
              <a:rPr lang="en-US" b="1" dirty="0">
                <a:solidFill>
                  <a:srgbClr val="FF0000"/>
                </a:solidFill>
              </a:rPr>
              <a:t>%</a:t>
            </a:r>
            <a:r>
              <a:rPr lang="en-US" b="1" dirty="0"/>
              <a:t> (95% </a:t>
            </a:r>
            <a:r>
              <a:rPr lang="en-US" b="1" dirty="0" smtClean="0"/>
              <a:t>CI: </a:t>
            </a:r>
            <a:r>
              <a:rPr lang="en-US" b="1" dirty="0"/>
              <a:t>16.7%, 66.7%) </a:t>
            </a:r>
            <a:r>
              <a:rPr lang="en-US" dirty="0" smtClean="0"/>
              <a:t>remained asymptomatic throughout 14 days</a:t>
            </a:r>
          </a:p>
          <a:p>
            <a:pPr lvl="1"/>
            <a:r>
              <a:rPr lang="en-US" dirty="0" smtClean="0"/>
              <a:t>IF one of the five </a:t>
            </a:r>
            <a:r>
              <a:rPr lang="en-US" dirty="0" err="1" smtClean="0"/>
              <a:t>asymptomatics</a:t>
            </a:r>
            <a:r>
              <a:rPr lang="en-US" dirty="0" smtClean="0"/>
              <a:t> develop symptoms beyond the 14 days of follow-up, this changes to </a:t>
            </a:r>
            <a:r>
              <a:rPr lang="en-US" b="1" dirty="0" smtClean="0">
                <a:solidFill>
                  <a:srgbClr val="FF0000"/>
                </a:solidFill>
              </a:rPr>
              <a:t>33.3</a:t>
            </a:r>
            <a:r>
              <a:rPr lang="en-US" b="1" dirty="0">
                <a:solidFill>
                  <a:srgbClr val="FF0000"/>
                </a:solidFill>
              </a:rPr>
              <a:t>%</a:t>
            </a:r>
            <a:r>
              <a:rPr lang="en-US" b="1" dirty="0"/>
              <a:t> (95% CI: 8.3%, 58.3</a:t>
            </a:r>
            <a:r>
              <a:rPr lang="en-US" b="1" dirty="0" smtClean="0"/>
              <a:t>%)</a:t>
            </a:r>
            <a:endParaRPr lang="en-US" b="1" dirty="0"/>
          </a:p>
        </p:txBody>
      </p:sp>
      <p:sp>
        <p:nvSpPr>
          <p:cNvPr id="4" name="TextBox 3"/>
          <p:cNvSpPr txBox="1"/>
          <p:nvPr/>
        </p:nvSpPr>
        <p:spPr>
          <a:xfrm>
            <a:off x="5362575" y="5772150"/>
            <a:ext cx="6410326" cy="646331"/>
          </a:xfrm>
          <a:prstGeom prst="rect">
            <a:avLst/>
          </a:prstGeom>
          <a:noFill/>
        </p:spPr>
        <p:txBody>
          <a:bodyPr wrap="square" rtlCol="0">
            <a:spAutoFit/>
          </a:bodyPr>
          <a:lstStyle/>
          <a:p>
            <a:r>
              <a:rPr lang="en-US" dirty="0"/>
              <a:t>Nishiura </a:t>
            </a:r>
            <a:r>
              <a:rPr lang="en-US" dirty="0" smtClean="0"/>
              <a:t>et al., </a:t>
            </a:r>
            <a:r>
              <a:rPr lang="en-US" dirty="0" err="1" smtClean="0"/>
              <a:t>medRxiv</a:t>
            </a:r>
            <a:r>
              <a:rPr lang="en-US" dirty="0"/>
              <a:t>. 17 Feb </a:t>
            </a:r>
            <a:r>
              <a:rPr lang="en-US" dirty="0" smtClean="0"/>
              <a:t>2020. www.eurosurveillance.org </a:t>
            </a:r>
            <a:r>
              <a:rPr lang="en-US" dirty="0"/>
              <a:t>5</a:t>
            </a:r>
          </a:p>
          <a:p>
            <a:r>
              <a:rPr lang="en-US" dirty="0"/>
              <a:t>https://doi.org/http://</a:t>
            </a:r>
            <a:r>
              <a:rPr lang="en-US" dirty="0" smtClean="0"/>
              <a:t>dx.doi.org/10.1101/2020.02.03.20020248</a:t>
            </a:r>
            <a:endParaRPr lang="en-US" dirty="0"/>
          </a:p>
        </p:txBody>
      </p:sp>
    </p:spTree>
    <p:extLst>
      <p:ext uri="{BB962C8B-B14F-4D97-AF65-F5344CB8AC3E}">
        <p14:creationId xmlns:p14="http://schemas.microsoft.com/office/powerpoint/2010/main" val="946559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Proportion of Infected Patients Who Remain Asymptomatic Throughout Infection</a:t>
            </a:r>
          </a:p>
        </p:txBody>
      </p:sp>
      <p:sp>
        <p:nvSpPr>
          <p:cNvPr id="3" name="Content Placeholder 2"/>
          <p:cNvSpPr>
            <a:spLocks noGrp="1"/>
          </p:cNvSpPr>
          <p:nvPr>
            <p:ph idx="1"/>
          </p:nvPr>
        </p:nvSpPr>
        <p:spPr/>
        <p:txBody>
          <a:bodyPr>
            <a:normAutofit fontScale="92500" lnSpcReduction="20000"/>
          </a:bodyPr>
          <a:lstStyle/>
          <a:p>
            <a:r>
              <a:rPr lang="en-US" dirty="0" smtClean="0"/>
              <a:t>Mathematical modeling simulating spatiotemporal </a:t>
            </a:r>
            <a:r>
              <a:rPr lang="en-US" dirty="0"/>
              <a:t>dynamics of infections among 375 Chinese </a:t>
            </a:r>
            <a:r>
              <a:rPr lang="en-US" dirty="0" smtClean="0"/>
              <a:t>cities</a:t>
            </a:r>
          </a:p>
          <a:p>
            <a:r>
              <a:rPr lang="en-US" dirty="0" smtClean="0"/>
              <a:t>Before widespread limitation on movement:</a:t>
            </a:r>
          </a:p>
          <a:p>
            <a:pPr lvl="1"/>
            <a:r>
              <a:rPr lang="en-US" dirty="0" smtClean="0"/>
              <a:t>Undocumented infections (as proportion of all infections): </a:t>
            </a:r>
            <a:r>
              <a:rPr lang="en-US" b="1" dirty="0" smtClean="0"/>
              <a:t>86.2</a:t>
            </a:r>
            <a:r>
              <a:rPr lang="en-US" b="1" dirty="0"/>
              <a:t>%</a:t>
            </a:r>
            <a:r>
              <a:rPr lang="en-US" dirty="0"/>
              <a:t> (95% CI: 81.6%–89.8</a:t>
            </a:r>
            <a:r>
              <a:rPr lang="en-US" dirty="0" smtClean="0"/>
              <a:t>%)</a:t>
            </a:r>
          </a:p>
          <a:p>
            <a:pPr lvl="1"/>
            <a:r>
              <a:rPr lang="en-US" dirty="0" smtClean="0"/>
              <a:t>“These </a:t>
            </a:r>
            <a:r>
              <a:rPr lang="en-US" dirty="0"/>
              <a:t>undocumented infections were 55% as contagious as documented </a:t>
            </a:r>
            <a:r>
              <a:rPr lang="en-US" dirty="0" smtClean="0"/>
              <a:t>infections”</a:t>
            </a:r>
          </a:p>
          <a:p>
            <a:pPr lvl="1"/>
            <a:r>
              <a:rPr lang="en-US" dirty="0" err="1" smtClean="0"/>
              <a:t>R</a:t>
            </a:r>
            <a:r>
              <a:rPr lang="en-US" baseline="-25000" dirty="0" err="1" smtClean="0"/>
              <a:t>0</a:t>
            </a:r>
            <a:r>
              <a:rPr lang="en-US" dirty="0" smtClean="0"/>
              <a:t> </a:t>
            </a:r>
            <a:r>
              <a:rPr lang="en-US" dirty="0"/>
              <a:t>= 2.38 (95% CI: 2.04, 2.77</a:t>
            </a:r>
            <a:r>
              <a:rPr lang="en-US" dirty="0" smtClean="0"/>
              <a:t>)</a:t>
            </a:r>
          </a:p>
          <a:p>
            <a:r>
              <a:rPr lang="en-US" dirty="0" smtClean="0"/>
              <a:t>After widespread limitation on movement:</a:t>
            </a:r>
          </a:p>
          <a:p>
            <a:pPr lvl="1"/>
            <a:r>
              <a:rPr lang="en-US" dirty="0" smtClean="0"/>
              <a:t>Undocumented infections (as proportion of all infections): </a:t>
            </a:r>
            <a:r>
              <a:rPr lang="en-US" b="1" dirty="0" smtClean="0">
                <a:solidFill>
                  <a:srgbClr val="FF0000"/>
                </a:solidFill>
              </a:rPr>
              <a:t>35%</a:t>
            </a:r>
          </a:p>
          <a:p>
            <a:pPr lvl="1"/>
            <a:r>
              <a:rPr lang="en-US" dirty="0" smtClean="0"/>
              <a:t>“The </a:t>
            </a:r>
            <a:r>
              <a:rPr lang="en-US" dirty="0"/>
              <a:t>contagiousness of undocumented </a:t>
            </a:r>
            <a:r>
              <a:rPr lang="en-US" dirty="0" smtClean="0"/>
              <a:t>infections…was substantially </a:t>
            </a:r>
            <a:r>
              <a:rPr lang="en-US" dirty="0"/>
              <a:t>reduced, possibly reflecting that only very mild, less contagious infections remain undocumented or that </a:t>
            </a:r>
            <a:r>
              <a:rPr lang="en-US" dirty="0" smtClean="0"/>
              <a:t>individual </a:t>
            </a:r>
            <a:r>
              <a:rPr lang="en-US" dirty="0"/>
              <a:t>protective behavior and contact precautions have proven effective</a:t>
            </a:r>
            <a:r>
              <a:rPr lang="en-US" dirty="0" smtClean="0"/>
              <a:t>.”</a:t>
            </a:r>
          </a:p>
          <a:p>
            <a:pPr lvl="1"/>
            <a:r>
              <a:rPr lang="en-US" dirty="0" err="1"/>
              <a:t>R</a:t>
            </a:r>
            <a:r>
              <a:rPr lang="en-US" baseline="-25000" dirty="0" err="1"/>
              <a:t>0</a:t>
            </a:r>
            <a:r>
              <a:rPr lang="en-US" dirty="0"/>
              <a:t> = 0.99 (95% CI: 0.76–1.33</a:t>
            </a:r>
            <a:r>
              <a:rPr lang="en-US" dirty="0" smtClean="0"/>
              <a:t>)</a:t>
            </a:r>
          </a:p>
          <a:p>
            <a:endParaRPr lang="en-US" dirty="0"/>
          </a:p>
        </p:txBody>
      </p:sp>
      <p:sp>
        <p:nvSpPr>
          <p:cNvPr id="4" name="TextBox 3"/>
          <p:cNvSpPr txBox="1"/>
          <p:nvPr/>
        </p:nvSpPr>
        <p:spPr>
          <a:xfrm>
            <a:off x="6800850" y="6127234"/>
            <a:ext cx="4876800" cy="369332"/>
          </a:xfrm>
          <a:prstGeom prst="rect">
            <a:avLst/>
          </a:prstGeom>
          <a:noFill/>
        </p:spPr>
        <p:txBody>
          <a:bodyPr wrap="square" rtlCol="0">
            <a:spAutoFit/>
          </a:bodyPr>
          <a:lstStyle/>
          <a:p>
            <a:r>
              <a:rPr lang="en-US" dirty="0" smtClean="0"/>
              <a:t>Li </a:t>
            </a:r>
            <a:r>
              <a:rPr lang="en-US" dirty="0"/>
              <a:t>et al., Science </a:t>
            </a:r>
            <a:r>
              <a:rPr lang="en-US" dirty="0" smtClean="0"/>
              <a:t>10.1126/</a:t>
            </a:r>
            <a:r>
              <a:rPr lang="en-US" dirty="0" err="1" smtClean="0"/>
              <a:t>science.abb3221</a:t>
            </a:r>
            <a:r>
              <a:rPr lang="en-US" dirty="0" smtClean="0"/>
              <a:t> </a:t>
            </a:r>
            <a:r>
              <a:rPr lang="en-US" dirty="0"/>
              <a:t>(2020</a:t>
            </a:r>
            <a:r>
              <a:rPr lang="en-US" dirty="0" smtClean="0"/>
              <a:t>)</a:t>
            </a:r>
            <a:endParaRPr lang="en-US" dirty="0"/>
          </a:p>
        </p:txBody>
      </p:sp>
    </p:spTree>
    <p:extLst>
      <p:ext uri="{BB962C8B-B14F-4D97-AF65-F5344CB8AC3E}">
        <p14:creationId xmlns:p14="http://schemas.microsoft.com/office/powerpoint/2010/main" val="3583158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2,143 Pediatric COVID-19 Cases in China</a:t>
            </a:r>
          </a:p>
        </p:txBody>
      </p:sp>
      <p:sp>
        <p:nvSpPr>
          <p:cNvPr id="4" name="Content Placeholder 3"/>
          <p:cNvSpPr>
            <a:spLocks noGrp="1"/>
          </p:cNvSpPr>
          <p:nvPr>
            <p:ph idx="1"/>
          </p:nvPr>
        </p:nvSpPr>
        <p:spPr/>
        <p:txBody>
          <a:bodyPr>
            <a:normAutofit fontScale="70000" lnSpcReduction="20000"/>
          </a:bodyPr>
          <a:lstStyle/>
          <a:p>
            <a:r>
              <a:rPr lang="en-US" dirty="0" smtClean="0"/>
              <a:t>Asymptomatic </a:t>
            </a:r>
            <a:r>
              <a:rPr lang="en-US" dirty="0"/>
              <a:t>infection: </a:t>
            </a:r>
            <a:r>
              <a:rPr lang="en-US" dirty="0" smtClean="0"/>
              <a:t>No clinical </a:t>
            </a:r>
            <a:r>
              <a:rPr lang="en-US" dirty="0"/>
              <a:t>symptoms and signs and the chest imaging is normal, </a:t>
            </a:r>
            <a:r>
              <a:rPr lang="en-US" dirty="0" smtClean="0"/>
              <a:t>but </a:t>
            </a:r>
            <a:r>
              <a:rPr lang="en-US" dirty="0"/>
              <a:t>the </a:t>
            </a:r>
            <a:r>
              <a:rPr lang="en-US" dirty="0" smtClean="0"/>
              <a:t>SARS-CoV-2 PCR </a:t>
            </a:r>
            <a:r>
              <a:rPr lang="en-US" dirty="0"/>
              <a:t>is </a:t>
            </a:r>
            <a:r>
              <a:rPr lang="en-US" dirty="0" smtClean="0"/>
              <a:t>positive. </a:t>
            </a:r>
            <a:endParaRPr lang="en-US" dirty="0"/>
          </a:p>
          <a:p>
            <a:r>
              <a:rPr lang="en-US" dirty="0" smtClean="0"/>
              <a:t>Mild</a:t>
            </a:r>
            <a:r>
              <a:rPr lang="en-US" dirty="0"/>
              <a:t>: </a:t>
            </a:r>
            <a:r>
              <a:rPr lang="en-US" dirty="0" smtClean="0"/>
              <a:t>Acute </a:t>
            </a:r>
            <a:r>
              <a:rPr lang="en-US" dirty="0"/>
              <a:t>upper respiratory tract </a:t>
            </a:r>
            <a:r>
              <a:rPr lang="en-US" dirty="0" smtClean="0"/>
              <a:t>symptoms, </a:t>
            </a:r>
            <a:r>
              <a:rPr lang="en-US" dirty="0"/>
              <a:t>including fever, fatigue, myalgia, cough, sore throat, runny nose, and sneezing. Physical examination shows congestion of the pharynx and no auscultory abnormalities. Some cases may have no fever, or have only digestive symptoms such as nausea, vomiting, abdominal pain and diarrhea. </a:t>
            </a:r>
          </a:p>
          <a:p>
            <a:r>
              <a:rPr lang="en-US" dirty="0" smtClean="0"/>
              <a:t>Moderate</a:t>
            </a:r>
            <a:r>
              <a:rPr lang="en-US" dirty="0"/>
              <a:t>: </a:t>
            </a:r>
            <a:r>
              <a:rPr lang="en-US" dirty="0" smtClean="0"/>
              <a:t>Pneumonia</a:t>
            </a:r>
            <a:r>
              <a:rPr lang="en-US" dirty="0"/>
              <a:t>, frequent fever and </a:t>
            </a:r>
            <a:r>
              <a:rPr lang="en-US" dirty="0" smtClean="0"/>
              <a:t>cough (mostly dry, then productive), </a:t>
            </a:r>
            <a:r>
              <a:rPr lang="en-US" dirty="0"/>
              <a:t>some may have wheezing, but no obvious hypoxemia such as shortness of breath, and lungs </a:t>
            </a:r>
            <a:r>
              <a:rPr lang="en-US" dirty="0" smtClean="0"/>
              <a:t>with rhonchi. </a:t>
            </a:r>
            <a:r>
              <a:rPr lang="en-US" dirty="0"/>
              <a:t>Some cases may have no clinical signs and symptoms, but chest CT shows lung </a:t>
            </a:r>
            <a:r>
              <a:rPr lang="en-US" dirty="0" smtClean="0"/>
              <a:t>lesions. </a:t>
            </a:r>
            <a:endParaRPr lang="en-US" dirty="0"/>
          </a:p>
          <a:p>
            <a:r>
              <a:rPr lang="en-US" dirty="0" smtClean="0"/>
              <a:t>Severe</a:t>
            </a:r>
            <a:r>
              <a:rPr lang="en-US" dirty="0"/>
              <a:t>: Early respiratory symptoms such as fever and cough, may be accompanied by gastrointestinal symptoms such as diarrhea. The disease usually progresses around 1 week, and dyspnea occurs, with central cyanosis. Oxygen saturation is less than 92%, with other hypoxia manifestations. </a:t>
            </a:r>
          </a:p>
          <a:p>
            <a:r>
              <a:rPr lang="en-US" dirty="0" smtClean="0"/>
              <a:t>Critical</a:t>
            </a:r>
            <a:r>
              <a:rPr lang="en-US" dirty="0"/>
              <a:t>: </a:t>
            </a:r>
            <a:r>
              <a:rPr lang="en-US" dirty="0" smtClean="0"/>
              <a:t>Rapid progression to </a:t>
            </a:r>
            <a:r>
              <a:rPr lang="en-US" dirty="0"/>
              <a:t>acute respiratory distress syndrome (ARDS) or respiratory failure, </a:t>
            </a:r>
            <a:r>
              <a:rPr lang="en-US" dirty="0" smtClean="0"/>
              <a:t>with or without shock</a:t>
            </a:r>
            <a:r>
              <a:rPr lang="en-US" dirty="0"/>
              <a:t>, encephalopathy, myocardial injury or heart failure, coagulation dysfunction, and acute kidney injury. Organ dysfunction can be life threatening. </a:t>
            </a:r>
          </a:p>
        </p:txBody>
      </p:sp>
      <p:sp>
        <p:nvSpPr>
          <p:cNvPr id="5" name="TextBox 4"/>
          <p:cNvSpPr txBox="1"/>
          <p:nvPr/>
        </p:nvSpPr>
        <p:spPr>
          <a:xfrm>
            <a:off x="3057525" y="112991"/>
            <a:ext cx="9001125" cy="369332"/>
          </a:xfrm>
          <a:prstGeom prst="rect">
            <a:avLst/>
          </a:prstGeom>
          <a:noFill/>
        </p:spPr>
        <p:txBody>
          <a:bodyPr wrap="square" rtlCol="0">
            <a:spAutoFit/>
          </a:bodyPr>
          <a:lstStyle/>
          <a:p>
            <a:r>
              <a:rPr lang="en-US" dirty="0" smtClean="0"/>
              <a:t>Dong et al., </a:t>
            </a:r>
            <a:r>
              <a:rPr lang="en-US" i="1" dirty="0" smtClean="0"/>
              <a:t>Pediatrics</a:t>
            </a:r>
            <a:r>
              <a:rPr lang="en-US" i="1" dirty="0"/>
              <a:t>. </a:t>
            </a:r>
            <a:r>
              <a:rPr lang="en-US" dirty="0"/>
              <a:t>2020; doi: </a:t>
            </a:r>
            <a:r>
              <a:rPr lang="en-US" dirty="0" smtClean="0"/>
              <a:t>10.1542/peds.2020-0702; Advance Released March 16, 2020</a:t>
            </a:r>
            <a:endParaRPr lang="en-US" dirty="0"/>
          </a:p>
        </p:txBody>
      </p:sp>
    </p:spTree>
    <p:extLst>
      <p:ext uri="{BB962C8B-B14F-4D97-AF65-F5344CB8AC3E}">
        <p14:creationId xmlns:p14="http://schemas.microsoft.com/office/powerpoint/2010/main" val="2801279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2,143 Pediatric COVID-19 Cases in China</a:t>
            </a:r>
            <a:endParaRPr lang="en-US" dirty="0"/>
          </a:p>
        </p:txBody>
      </p:sp>
      <p:pic>
        <p:nvPicPr>
          <p:cNvPr id="3" name="Picture 2"/>
          <p:cNvPicPr>
            <a:picLocks noChangeAspect="1"/>
          </p:cNvPicPr>
          <p:nvPr/>
        </p:nvPicPr>
        <p:blipFill>
          <a:blip r:embed="rId2"/>
          <a:stretch>
            <a:fillRect/>
          </a:stretch>
        </p:blipFill>
        <p:spPr>
          <a:xfrm>
            <a:off x="2562225" y="1190874"/>
            <a:ext cx="6195957" cy="5514726"/>
          </a:xfrm>
          <a:prstGeom prst="rect">
            <a:avLst/>
          </a:prstGeom>
        </p:spPr>
      </p:pic>
      <p:sp>
        <p:nvSpPr>
          <p:cNvPr id="6" name="TextBox 5"/>
          <p:cNvSpPr txBox="1"/>
          <p:nvPr/>
        </p:nvSpPr>
        <p:spPr>
          <a:xfrm>
            <a:off x="3057525" y="112991"/>
            <a:ext cx="9001125" cy="369332"/>
          </a:xfrm>
          <a:prstGeom prst="rect">
            <a:avLst/>
          </a:prstGeom>
          <a:noFill/>
        </p:spPr>
        <p:txBody>
          <a:bodyPr wrap="square" rtlCol="0">
            <a:spAutoFit/>
          </a:bodyPr>
          <a:lstStyle/>
          <a:p>
            <a:r>
              <a:rPr lang="en-US" dirty="0" smtClean="0"/>
              <a:t>Dong et al., </a:t>
            </a:r>
            <a:r>
              <a:rPr lang="en-US" i="1" dirty="0" smtClean="0"/>
              <a:t>Pediatrics</a:t>
            </a:r>
            <a:r>
              <a:rPr lang="en-US" i="1" dirty="0"/>
              <a:t>. </a:t>
            </a:r>
            <a:r>
              <a:rPr lang="en-US" dirty="0"/>
              <a:t>2020; doi: </a:t>
            </a:r>
            <a:r>
              <a:rPr lang="en-US" dirty="0" smtClean="0"/>
              <a:t>10.1542/peds.2020-0702; Advance Released March 16, 2020</a:t>
            </a:r>
            <a:endParaRPr lang="en-US" dirty="0"/>
          </a:p>
        </p:txBody>
      </p:sp>
    </p:spTree>
    <p:extLst>
      <p:ext uri="{BB962C8B-B14F-4D97-AF65-F5344CB8AC3E}">
        <p14:creationId xmlns:p14="http://schemas.microsoft.com/office/powerpoint/2010/main" val="396656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2,143 Pediatric COVID-19 Cases in China</a:t>
            </a:r>
            <a:endParaRPr lang="en-US" dirty="0"/>
          </a:p>
        </p:txBody>
      </p:sp>
      <p:pic>
        <p:nvPicPr>
          <p:cNvPr id="3" name="Picture 2"/>
          <p:cNvPicPr>
            <a:picLocks noChangeAspect="1"/>
          </p:cNvPicPr>
          <p:nvPr/>
        </p:nvPicPr>
        <p:blipFill>
          <a:blip r:embed="rId2"/>
          <a:stretch>
            <a:fillRect/>
          </a:stretch>
        </p:blipFill>
        <p:spPr>
          <a:xfrm>
            <a:off x="2562225" y="1190874"/>
            <a:ext cx="6195957" cy="5514726"/>
          </a:xfrm>
          <a:prstGeom prst="rect">
            <a:avLst/>
          </a:prstGeom>
        </p:spPr>
      </p:pic>
      <p:sp>
        <p:nvSpPr>
          <p:cNvPr id="6" name="TextBox 5"/>
          <p:cNvSpPr txBox="1"/>
          <p:nvPr/>
        </p:nvSpPr>
        <p:spPr>
          <a:xfrm>
            <a:off x="3057525" y="112991"/>
            <a:ext cx="9001125" cy="369332"/>
          </a:xfrm>
          <a:prstGeom prst="rect">
            <a:avLst/>
          </a:prstGeom>
          <a:noFill/>
        </p:spPr>
        <p:txBody>
          <a:bodyPr wrap="square" rtlCol="0">
            <a:spAutoFit/>
          </a:bodyPr>
          <a:lstStyle/>
          <a:p>
            <a:r>
              <a:rPr lang="en-US" dirty="0" smtClean="0"/>
              <a:t>Dong et al., </a:t>
            </a:r>
            <a:r>
              <a:rPr lang="en-US" i="1" dirty="0" smtClean="0"/>
              <a:t>Pediatrics</a:t>
            </a:r>
            <a:r>
              <a:rPr lang="en-US" i="1" dirty="0"/>
              <a:t>. </a:t>
            </a:r>
            <a:r>
              <a:rPr lang="en-US" dirty="0"/>
              <a:t>2020; doi: </a:t>
            </a:r>
            <a:r>
              <a:rPr lang="en-US" dirty="0" smtClean="0"/>
              <a:t>10.1542/peds.2020-0702; Advance Released March 16, 2020</a:t>
            </a:r>
            <a:endParaRPr lang="en-US" dirty="0"/>
          </a:p>
        </p:txBody>
      </p:sp>
      <p:sp>
        <p:nvSpPr>
          <p:cNvPr id="4" name="Rectangle 3"/>
          <p:cNvSpPr/>
          <p:nvPr/>
        </p:nvSpPr>
        <p:spPr>
          <a:xfrm>
            <a:off x="2809875" y="3924301"/>
            <a:ext cx="4305300" cy="2095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17976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2,143 Pediatric COVID-19 Cases in China</a:t>
            </a:r>
          </a:p>
        </p:txBody>
      </p:sp>
      <p:pic>
        <p:nvPicPr>
          <p:cNvPr id="3" name="Picture 2"/>
          <p:cNvPicPr>
            <a:picLocks noChangeAspect="1"/>
          </p:cNvPicPr>
          <p:nvPr/>
        </p:nvPicPr>
        <p:blipFill>
          <a:blip r:embed="rId2"/>
          <a:stretch>
            <a:fillRect/>
          </a:stretch>
        </p:blipFill>
        <p:spPr>
          <a:xfrm>
            <a:off x="1157848" y="2228850"/>
            <a:ext cx="9849276" cy="3248025"/>
          </a:xfrm>
          <a:prstGeom prst="rect">
            <a:avLst/>
          </a:prstGeom>
        </p:spPr>
      </p:pic>
      <p:sp>
        <p:nvSpPr>
          <p:cNvPr id="5" name="TextBox 4"/>
          <p:cNvSpPr txBox="1"/>
          <p:nvPr/>
        </p:nvSpPr>
        <p:spPr>
          <a:xfrm>
            <a:off x="3057525" y="112991"/>
            <a:ext cx="9001125" cy="369332"/>
          </a:xfrm>
          <a:prstGeom prst="rect">
            <a:avLst/>
          </a:prstGeom>
          <a:noFill/>
        </p:spPr>
        <p:txBody>
          <a:bodyPr wrap="square" rtlCol="0">
            <a:spAutoFit/>
          </a:bodyPr>
          <a:lstStyle/>
          <a:p>
            <a:r>
              <a:rPr lang="en-US" dirty="0" smtClean="0"/>
              <a:t>Dong et al., </a:t>
            </a:r>
            <a:r>
              <a:rPr lang="en-US" i="1" dirty="0" smtClean="0"/>
              <a:t>Pediatrics</a:t>
            </a:r>
            <a:r>
              <a:rPr lang="en-US" i="1" dirty="0"/>
              <a:t>. </a:t>
            </a:r>
            <a:r>
              <a:rPr lang="en-US" dirty="0"/>
              <a:t>2020; doi: </a:t>
            </a:r>
            <a:r>
              <a:rPr lang="en-US" dirty="0" smtClean="0"/>
              <a:t>10.1542/peds.2020-0702; Advance Released March 16, 2020</a:t>
            </a:r>
            <a:endParaRPr lang="en-US" dirty="0"/>
          </a:p>
        </p:txBody>
      </p:sp>
    </p:spTree>
    <p:extLst>
      <p:ext uri="{BB962C8B-B14F-4D97-AF65-F5344CB8AC3E}">
        <p14:creationId xmlns:p14="http://schemas.microsoft.com/office/powerpoint/2010/main" val="14736800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2,143 Pediatric COVID-19 Cases in China</a:t>
            </a:r>
          </a:p>
        </p:txBody>
      </p:sp>
      <p:pic>
        <p:nvPicPr>
          <p:cNvPr id="3" name="Picture 2"/>
          <p:cNvPicPr>
            <a:picLocks noChangeAspect="1"/>
          </p:cNvPicPr>
          <p:nvPr/>
        </p:nvPicPr>
        <p:blipFill>
          <a:blip r:embed="rId2"/>
          <a:stretch>
            <a:fillRect/>
          </a:stretch>
        </p:blipFill>
        <p:spPr>
          <a:xfrm>
            <a:off x="1157848" y="2228850"/>
            <a:ext cx="9849276" cy="3248025"/>
          </a:xfrm>
          <a:prstGeom prst="rect">
            <a:avLst/>
          </a:prstGeom>
        </p:spPr>
      </p:pic>
      <p:sp>
        <p:nvSpPr>
          <p:cNvPr id="5" name="TextBox 4"/>
          <p:cNvSpPr txBox="1"/>
          <p:nvPr/>
        </p:nvSpPr>
        <p:spPr>
          <a:xfrm>
            <a:off x="3057525" y="112991"/>
            <a:ext cx="9001125" cy="369332"/>
          </a:xfrm>
          <a:prstGeom prst="rect">
            <a:avLst/>
          </a:prstGeom>
          <a:noFill/>
        </p:spPr>
        <p:txBody>
          <a:bodyPr wrap="square" rtlCol="0">
            <a:spAutoFit/>
          </a:bodyPr>
          <a:lstStyle/>
          <a:p>
            <a:r>
              <a:rPr lang="en-US" dirty="0" smtClean="0"/>
              <a:t>Dong et al., </a:t>
            </a:r>
            <a:r>
              <a:rPr lang="en-US" i="1" dirty="0" smtClean="0"/>
              <a:t>Pediatrics</a:t>
            </a:r>
            <a:r>
              <a:rPr lang="en-US" i="1" dirty="0"/>
              <a:t>. </a:t>
            </a:r>
            <a:r>
              <a:rPr lang="en-US" dirty="0"/>
              <a:t>2020; doi: </a:t>
            </a:r>
            <a:r>
              <a:rPr lang="en-US" dirty="0" smtClean="0"/>
              <a:t>10.1542/peds.2020-0702; Advance Released March 16, 2020</a:t>
            </a:r>
            <a:endParaRPr lang="en-US" dirty="0"/>
          </a:p>
        </p:txBody>
      </p:sp>
      <p:sp>
        <p:nvSpPr>
          <p:cNvPr id="4" name="Rectangle 3"/>
          <p:cNvSpPr/>
          <p:nvPr/>
        </p:nvSpPr>
        <p:spPr>
          <a:xfrm>
            <a:off x="1238250" y="2686050"/>
            <a:ext cx="9582150" cy="3619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484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2,143 Pediatric COVID-19 Cases in China</a:t>
            </a:r>
          </a:p>
        </p:txBody>
      </p:sp>
      <p:pic>
        <p:nvPicPr>
          <p:cNvPr id="3" name="Picture 2"/>
          <p:cNvPicPr>
            <a:picLocks noChangeAspect="1"/>
          </p:cNvPicPr>
          <p:nvPr/>
        </p:nvPicPr>
        <p:blipFill>
          <a:blip r:embed="rId2"/>
          <a:stretch>
            <a:fillRect/>
          </a:stretch>
        </p:blipFill>
        <p:spPr>
          <a:xfrm>
            <a:off x="222327" y="1528461"/>
            <a:ext cx="11675084" cy="4958063"/>
          </a:xfrm>
          <a:prstGeom prst="rect">
            <a:avLst/>
          </a:prstGeom>
        </p:spPr>
      </p:pic>
      <p:sp>
        <p:nvSpPr>
          <p:cNvPr id="5" name="TextBox 4"/>
          <p:cNvSpPr txBox="1"/>
          <p:nvPr/>
        </p:nvSpPr>
        <p:spPr>
          <a:xfrm>
            <a:off x="3057525" y="112991"/>
            <a:ext cx="9001125" cy="369332"/>
          </a:xfrm>
          <a:prstGeom prst="rect">
            <a:avLst/>
          </a:prstGeom>
          <a:noFill/>
        </p:spPr>
        <p:txBody>
          <a:bodyPr wrap="square" rtlCol="0">
            <a:spAutoFit/>
          </a:bodyPr>
          <a:lstStyle/>
          <a:p>
            <a:r>
              <a:rPr lang="en-US" dirty="0" smtClean="0"/>
              <a:t>Dong et al., </a:t>
            </a:r>
            <a:r>
              <a:rPr lang="en-US" i="1" dirty="0" smtClean="0"/>
              <a:t>Pediatrics</a:t>
            </a:r>
            <a:r>
              <a:rPr lang="en-US" i="1" dirty="0"/>
              <a:t>. </a:t>
            </a:r>
            <a:r>
              <a:rPr lang="en-US" dirty="0"/>
              <a:t>2020; doi: </a:t>
            </a:r>
            <a:r>
              <a:rPr lang="en-US" dirty="0" smtClean="0"/>
              <a:t>10.1542/peds.2020-0702; Advance Released March 16, 2020</a:t>
            </a:r>
            <a:endParaRPr lang="en-US" dirty="0"/>
          </a:p>
        </p:txBody>
      </p:sp>
    </p:spTree>
    <p:extLst>
      <p:ext uri="{BB962C8B-B14F-4D97-AF65-F5344CB8AC3E}">
        <p14:creationId xmlns:p14="http://schemas.microsoft.com/office/powerpoint/2010/main" val="1197054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171 </a:t>
            </a:r>
            <a:r>
              <a:rPr lang="en-US" dirty="0"/>
              <a:t>Pediatric </a:t>
            </a:r>
            <a:r>
              <a:rPr lang="en-US" dirty="0" err="1"/>
              <a:t>COVID</a:t>
            </a:r>
            <a:r>
              <a:rPr lang="en-US" dirty="0"/>
              <a:t>-19 Cases in </a:t>
            </a:r>
            <a:r>
              <a:rPr lang="en-US" dirty="0" smtClean="0"/>
              <a:t>Wuhan</a:t>
            </a:r>
            <a:endParaRPr lang="en-US" dirty="0"/>
          </a:p>
        </p:txBody>
      </p:sp>
      <p:sp>
        <p:nvSpPr>
          <p:cNvPr id="3" name="TextBox 2"/>
          <p:cNvSpPr txBox="1"/>
          <p:nvPr/>
        </p:nvSpPr>
        <p:spPr>
          <a:xfrm>
            <a:off x="3619500" y="112991"/>
            <a:ext cx="8410575" cy="369332"/>
          </a:xfrm>
          <a:prstGeom prst="rect">
            <a:avLst/>
          </a:prstGeom>
          <a:noFill/>
        </p:spPr>
        <p:txBody>
          <a:bodyPr wrap="square" rtlCol="0">
            <a:spAutoFit/>
          </a:bodyPr>
          <a:lstStyle/>
          <a:p>
            <a:r>
              <a:rPr lang="en-US" dirty="0" smtClean="0"/>
              <a:t>Lu et al., N </a:t>
            </a:r>
            <a:r>
              <a:rPr lang="en-US" dirty="0" err="1" smtClean="0"/>
              <a:t>Engl</a:t>
            </a:r>
            <a:r>
              <a:rPr lang="en-US" dirty="0" smtClean="0"/>
              <a:t> J Med. </a:t>
            </a:r>
            <a:r>
              <a:rPr lang="en-US" dirty="0" err="1" smtClean="0"/>
              <a:t>DOI</a:t>
            </a:r>
            <a:r>
              <a:rPr lang="en-US" dirty="0" smtClean="0"/>
              <a:t>: 10.1056/</a:t>
            </a:r>
            <a:r>
              <a:rPr lang="en-US" dirty="0" err="1" smtClean="0"/>
              <a:t>NEJMc2005073</a:t>
            </a:r>
            <a:r>
              <a:rPr lang="en-US" dirty="0" smtClean="0"/>
              <a:t>;</a:t>
            </a:r>
            <a:r>
              <a:rPr lang="en-US" dirty="0"/>
              <a:t> Advance Released March </a:t>
            </a:r>
            <a:r>
              <a:rPr lang="en-US" dirty="0" smtClean="0"/>
              <a:t>18, </a:t>
            </a:r>
            <a:r>
              <a:rPr lang="en-US" dirty="0"/>
              <a:t>2020</a:t>
            </a:r>
            <a:r>
              <a:rPr lang="en-US" dirty="0" smtClean="0"/>
              <a:t> </a:t>
            </a:r>
          </a:p>
        </p:txBody>
      </p:sp>
      <p:pic>
        <p:nvPicPr>
          <p:cNvPr id="10" name="Picture 9"/>
          <p:cNvPicPr>
            <a:picLocks noChangeAspect="1"/>
          </p:cNvPicPr>
          <p:nvPr/>
        </p:nvPicPr>
        <p:blipFill>
          <a:blip r:embed="rId2"/>
          <a:stretch>
            <a:fillRect/>
          </a:stretch>
        </p:blipFill>
        <p:spPr>
          <a:xfrm>
            <a:off x="3076180" y="1200149"/>
            <a:ext cx="5172469" cy="5512076"/>
          </a:xfrm>
          <a:prstGeom prst="rect">
            <a:avLst/>
          </a:prstGeom>
        </p:spPr>
      </p:pic>
    </p:spTree>
    <p:extLst>
      <p:ext uri="{BB962C8B-B14F-4D97-AF65-F5344CB8AC3E}">
        <p14:creationId xmlns:p14="http://schemas.microsoft.com/office/powerpoint/2010/main" val="3738948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171 </a:t>
            </a:r>
            <a:r>
              <a:rPr lang="en-US" dirty="0"/>
              <a:t>Pediatric </a:t>
            </a:r>
            <a:r>
              <a:rPr lang="en-US" dirty="0" err="1"/>
              <a:t>COVID</a:t>
            </a:r>
            <a:r>
              <a:rPr lang="en-US" dirty="0"/>
              <a:t>-19 Cases in </a:t>
            </a:r>
            <a:r>
              <a:rPr lang="en-US" dirty="0" smtClean="0"/>
              <a:t>Wuhan</a:t>
            </a:r>
            <a:endParaRPr lang="en-US" dirty="0"/>
          </a:p>
        </p:txBody>
      </p:sp>
      <p:sp>
        <p:nvSpPr>
          <p:cNvPr id="3" name="TextBox 2"/>
          <p:cNvSpPr txBox="1"/>
          <p:nvPr/>
        </p:nvSpPr>
        <p:spPr>
          <a:xfrm>
            <a:off x="3619500" y="112991"/>
            <a:ext cx="8410575" cy="369332"/>
          </a:xfrm>
          <a:prstGeom prst="rect">
            <a:avLst/>
          </a:prstGeom>
          <a:noFill/>
        </p:spPr>
        <p:txBody>
          <a:bodyPr wrap="square" rtlCol="0">
            <a:spAutoFit/>
          </a:bodyPr>
          <a:lstStyle/>
          <a:p>
            <a:r>
              <a:rPr lang="en-US" dirty="0" smtClean="0"/>
              <a:t>Lu et al., N </a:t>
            </a:r>
            <a:r>
              <a:rPr lang="en-US" dirty="0" err="1" smtClean="0"/>
              <a:t>Engl</a:t>
            </a:r>
            <a:r>
              <a:rPr lang="en-US" dirty="0" smtClean="0"/>
              <a:t> J Med. </a:t>
            </a:r>
            <a:r>
              <a:rPr lang="en-US" dirty="0" err="1" smtClean="0"/>
              <a:t>DOI</a:t>
            </a:r>
            <a:r>
              <a:rPr lang="en-US" dirty="0" smtClean="0"/>
              <a:t>: 10.1056/</a:t>
            </a:r>
            <a:r>
              <a:rPr lang="en-US" dirty="0" err="1" smtClean="0"/>
              <a:t>NEJMc2005073</a:t>
            </a:r>
            <a:r>
              <a:rPr lang="en-US" dirty="0" smtClean="0"/>
              <a:t>;</a:t>
            </a:r>
            <a:r>
              <a:rPr lang="en-US" dirty="0"/>
              <a:t> Advance Released March </a:t>
            </a:r>
            <a:r>
              <a:rPr lang="en-US" dirty="0" smtClean="0"/>
              <a:t>18, </a:t>
            </a:r>
            <a:r>
              <a:rPr lang="en-US" dirty="0"/>
              <a:t>2020</a:t>
            </a:r>
            <a:r>
              <a:rPr lang="en-US" dirty="0" smtClean="0"/>
              <a:t> </a:t>
            </a:r>
          </a:p>
        </p:txBody>
      </p:sp>
      <p:pic>
        <p:nvPicPr>
          <p:cNvPr id="10" name="Picture 9"/>
          <p:cNvPicPr>
            <a:picLocks noChangeAspect="1"/>
          </p:cNvPicPr>
          <p:nvPr/>
        </p:nvPicPr>
        <p:blipFill>
          <a:blip r:embed="rId2"/>
          <a:stretch>
            <a:fillRect/>
          </a:stretch>
        </p:blipFill>
        <p:spPr>
          <a:xfrm>
            <a:off x="3076180" y="1200149"/>
            <a:ext cx="5172469" cy="5512076"/>
          </a:xfrm>
          <a:prstGeom prst="rect">
            <a:avLst/>
          </a:prstGeom>
        </p:spPr>
      </p:pic>
      <p:sp>
        <p:nvSpPr>
          <p:cNvPr id="11" name="Rectangle 10"/>
          <p:cNvSpPr/>
          <p:nvPr/>
        </p:nvSpPr>
        <p:spPr>
          <a:xfrm>
            <a:off x="3076180" y="3381375"/>
            <a:ext cx="5172469" cy="161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1110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171 Pediatric </a:t>
            </a:r>
            <a:r>
              <a:rPr lang="en-US" dirty="0" err="1"/>
              <a:t>COVID</a:t>
            </a:r>
            <a:r>
              <a:rPr lang="en-US" dirty="0"/>
              <a:t>-19 Cases in Wuhan</a:t>
            </a:r>
          </a:p>
        </p:txBody>
      </p:sp>
      <p:pic>
        <p:nvPicPr>
          <p:cNvPr id="3" name="Picture 2"/>
          <p:cNvPicPr>
            <a:picLocks noChangeAspect="1"/>
          </p:cNvPicPr>
          <p:nvPr/>
        </p:nvPicPr>
        <p:blipFill>
          <a:blip r:embed="rId2"/>
          <a:stretch>
            <a:fillRect/>
          </a:stretch>
        </p:blipFill>
        <p:spPr>
          <a:xfrm>
            <a:off x="27728" y="2309619"/>
            <a:ext cx="12136544" cy="2772162"/>
          </a:xfrm>
          <a:prstGeom prst="rect">
            <a:avLst/>
          </a:prstGeom>
        </p:spPr>
      </p:pic>
      <p:sp>
        <p:nvSpPr>
          <p:cNvPr id="4" name="TextBox 3"/>
          <p:cNvSpPr txBox="1"/>
          <p:nvPr/>
        </p:nvSpPr>
        <p:spPr>
          <a:xfrm>
            <a:off x="3619500" y="112991"/>
            <a:ext cx="8410575" cy="369332"/>
          </a:xfrm>
          <a:prstGeom prst="rect">
            <a:avLst/>
          </a:prstGeom>
          <a:noFill/>
        </p:spPr>
        <p:txBody>
          <a:bodyPr wrap="square" rtlCol="0">
            <a:spAutoFit/>
          </a:bodyPr>
          <a:lstStyle/>
          <a:p>
            <a:r>
              <a:rPr lang="en-US" dirty="0" smtClean="0"/>
              <a:t>Lu et al., N </a:t>
            </a:r>
            <a:r>
              <a:rPr lang="en-US" dirty="0" err="1" smtClean="0"/>
              <a:t>Engl</a:t>
            </a:r>
            <a:r>
              <a:rPr lang="en-US" dirty="0" smtClean="0"/>
              <a:t> J Med. </a:t>
            </a:r>
            <a:r>
              <a:rPr lang="en-US" dirty="0" err="1" smtClean="0"/>
              <a:t>DOI</a:t>
            </a:r>
            <a:r>
              <a:rPr lang="en-US" dirty="0" smtClean="0"/>
              <a:t>: 10.1056/</a:t>
            </a:r>
            <a:r>
              <a:rPr lang="en-US" dirty="0" err="1" smtClean="0"/>
              <a:t>NEJMc2005073</a:t>
            </a:r>
            <a:r>
              <a:rPr lang="en-US" dirty="0" smtClean="0"/>
              <a:t>;</a:t>
            </a:r>
            <a:r>
              <a:rPr lang="en-US" dirty="0"/>
              <a:t> Advance Released March </a:t>
            </a:r>
            <a:r>
              <a:rPr lang="en-US" dirty="0" smtClean="0"/>
              <a:t>18, </a:t>
            </a:r>
            <a:r>
              <a:rPr lang="en-US" dirty="0"/>
              <a:t>2020</a:t>
            </a:r>
            <a:r>
              <a:rPr lang="en-US" dirty="0" smtClean="0"/>
              <a:t> </a:t>
            </a:r>
          </a:p>
        </p:txBody>
      </p:sp>
    </p:spTree>
    <p:extLst>
      <p:ext uri="{BB962C8B-B14F-4D97-AF65-F5344CB8AC3E}">
        <p14:creationId xmlns:p14="http://schemas.microsoft.com/office/powerpoint/2010/main" val="2765116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171 Pediatric </a:t>
            </a:r>
            <a:r>
              <a:rPr lang="en-US" dirty="0" err="1"/>
              <a:t>COVID</a:t>
            </a:r>
            <a:r>
              <a:rPr lang="en-US" dirty="0"/>
              <a:t>-19 Cases in Wuhan</a:t>
            </a:r>
          </a:p>
        </p:txBody>
      </p:sp>
      <p:pic>
        <p:nvPicPr>
          <p:cNvPr id="3" name="Picture 2"/>
          <p:cNvPicPr>
            <a:picLocks noChangeAspect="1"/>
          </p:cNvPicPr>
          <p:nvPr/>
        </p:nvPicPr>
        <p:blipFill>
          <a:blip r:embed="rId2"/>
          <a:stretch>
            <a:fillRect/>
          </a:stretch>
        </p:blipFill>
        <p:spPr>
          <a:xfrm>
            <a:off x="27728" y="2309619"/>
            <a:ext cx="12136544" cy="2772162"/>
          </a:xfrm>
          <a:prstGeom prst="rect">
            <a:avLst/>
          </a:prstGeom>
        </p:spPr>
      </p:pic>
      <p:sp>
        <p:nvSpPr>
          <p:cNvPr id="4" name="TextBox 3"/>
          <p:cNvSpPr txBox="1"/>
          <p:nvPr/>
        </p:nvSpPr>
        <p:spPr>
          <a:xfrm>
            <a:off x="3619500" y="112991"/>
            <a:ext cx="8410575" cy="369332"/>
          </a:xfrm>
          <a:prstGeom prst="rect">
            <a:avLst/>
          </a:prstGeom>
          <a:noFill/>
        </p:spPr>
        <p:txBody>
          <a:bodyPr wrap="square" rtlCol="0">
            <a:spAutoFit/>
          </a:bodyPr>
          <a:lstStyle/>
          <a:p>
            <a:r>
              <a:rPr lang="en-US" dirty="0" smtClean="0"/>
              <a:t>Lu et al., N </a:t>
            </a:r>
            <a:r>
              <a:rPr lang="en-US" dirty="0" err="1" smtClean="0"/>
              <a:t>Engl</a:t>
            </a:r>
            <a:r>
              <a:rPr lang="en-US" dirty="0" smtClean="0"/>
              <a:t> J Med. </a:t>
            </a:r>
            <a:r>
              <a:rPr lang="en-US" dirty="0" err="1" smtClean="0"/>
              <a:t>DOI</a:t>
            </a:r>
            <a:r>
              <a:rPr lang="en-US" dirty="0" smtClean="0"/>
              <a:t>: 10.1056/</a:t>
            </a:r>
            <a:r>
              <a:rPr lang="en-US" dirty="0" err="1" smtClean="0"/>
              <a:t>NEJMc2005073</a:t>
            </a:r>
            <a:r>
              <a:rPr lang="en-US" dirty="0" smtClean="0"/>
              <a:t>;</a:t>
            </a:r>
            <a:r>
              <a:rPr lang="en-US" dirty="0"/>
              <a:t> Advance Released March </a:t>
            </a:r>
            <a:r>
              <a:rPr lang="en-US" dirty="0" smtClean="0"/>
              <a:t>18, </a:t>
            </a:r>
            <a:r>
              <a:rPr lang="en-US" dirty="0"/>
              <a:t>2020</a:t>
            </a:r>
            <a:r>
              <a:rPr lang="en-US" dirty="0" smtClean="0"/>
              <a:t> </a:t>
            </a:r>
          </a:p>
        </p:txBody>
      </p:sp>
      <p:sp>
        <p:nvSpPr>
          <p:cNvPr id="5" name="Rectangle 4"/>
          <p:cNvSpPr/>
          <p:nvPr/>
        </p:nvSpPr>
        <p:spPr>
          <a:xfrm>
            <a:off x="6191250" y="2600325"/>
            <a:ext cx="1476375" cy="24814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1719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SARS-CoV-2 Transmission</a:t>
            </a:r>
            <a:endParaRPr lang="en-US" dirty="0"/>
          </a:p>
        </p:txBody>
      </p:sp>
      <p:sp>
        <p:nvSpPr>
          <p:cNvPr id="3" name="Content Placeholder 2"/>
          <p:cNvSpPr>
            <a:spLocks noGrp="1"/>
          </p:cNvSpPr>
          <p:nvPr>
            <p:ph idx="1"/>
          </p:nvPr>
        </p:nvSpPr>
        <p:spPr/>
        <p:txBody>
          <a:bodyPr/>
          <a:lstStyle/>
          <a:p>
            <a:r>
              <a:rPr lang="en-US" dirty="0" smtClean="0"/>
              <a:t>Based on knowledge of other coronaviruses (including SARS and MERS)</a:t>
            </a:r>
          </a:p>
          <a:p>
            <a:r>
              <a:rPr lang="en-US" dirty="0" smtClean="0"/>
              <a:t>Person to person via respiratory droplets among close contacts</a:t>
            </a:r>
          </a:p>
          <a:p>
            <a:pPr lvl="1"/>
            <a:r>
              <a:rPr lang="en-US" dirty="0" smtClean="0"/>
              <a:t>Within 6 feet of a patient with SARS-CoV-2 for a prolonged period of time</a:t>
            </a:r>
          </a:p>
          <a:p>
            <a:pPr lvl="1"/>
            <a:r>
              <a:rPr lang="en-US" dirty="0" smtClean="0"/>
              <a:t>Having direct contact with infectious secretions from a patient with SARS-CoV-2 (sputum, serum, blood, respiratory droplets)</a:t>
            </a:r>
          </a:p>
          <a:p>
            <a:pPr lvl="1"/>
            <a:r>
              <a:rPr lang="en-US" dirty="0" smtClean="0"/>
              <a:t>SARS-CoV-2 has been detected in stool, but clinical significance is unknown</a:t>
            </a:r>
            <a:endParaRPr lang="en-US" dirty="0"/>
          </a:p>
        </p:txBody>
      </p:sp>
      <p:sp>
        <p:nvSpPr>
          <p:cNvPr id="4" name="TextBox 3"/>
          <p:cNvSpPr txBox="1"/>
          <p:nvPr/>
        </p:nvSpPr>
        <p:spPr>
          <a:xfrm>
            <a:off x="6173488" y="6311900"/>
            <a:ext cx="5761338" cy="369332"/>
          </a:xfrm>
          <a:prstGeom prst="rect">
            <a:avLst/>
          </a:prstGeom>
          <a:noFill/>
        </p:spPr>
        <p:txBody>
          <a:bodyPr wrap="square" rtlCol="0">
            <a:spAutoFit/>
          </a:bodyPr>
          <a:lstStyle/>
          <a:p>
            <a:r>
              <a:rPr lang="en-US" dirty="0">
                <a:hlinkClick r:id="rId2"/>
              </a:rPr>
              <a:t>https://www.cdc.gov/coronavirus/2019-ncov/hcp/faq.html</a:t>
            </a:r>
            <a:endParaRPr lang="en-US" dirty="0"/>
          </a:p>
        </p:txBody>
      </p:sp>
    </p:spTree>
    <p:extLst>
      <p:ext uri="{BB962C8B-B14F-4D97-AF65-F5344CB8AC3E}">
        <p14:creationId xmlns:p14="http://schemas.microsoft.com/office/powerpoint/2010/main" val="3206472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9000" y="1053878"/>
            <a:ext cx="9842826" cy="5671726"/>
          </a:xfrm>
          <a:prstGeom prst="rect">
            <a:avLst/>
          </a:prstGeom>
        </p:spPr>
      </p:pic>
      <p:sp>
        <p:nvSpPr>
          <p:cNvPr id="3" name="Title 2"/>
          <p:cNvSpPr>
            <a:spLocks noGrp="1"/>
          </p:cNvSpPr>
          <p:nvPr>
            <p:ph type="title"/>
          </p:nvPr>
        </p:nvSpPr>
        <p:spPr/>
        <p:txBody>
          <a:bodyPr/>
          <a:lstStyle/>
          <a:p>
            <a:r>
              <a:rPr lang="en-US" dirty="0" smtClean="0"/>
              <a:t>Asymptomatic Transmission of SARS-CoV-2</a:t>
            </a:r>
            <a:endParaRPr lang="en-US" dirty="0"/>
          </a:p>
        </p:txBody>
      </p:sp>
      <p:sp>
        <p:nvSpPr>
          <p:cNvPr id="5" name="TextBox 4"/>
          <p:cNvSpPr txBox="1"/>
          <p:nvPr/>
        </p:nvSpPr>
        <p:spPr>
          <a:xfrm>
            <a:off x="7696200" y="6327697"/>
            <a:ext cx="4438650" cy="369332"/>
          </a:xfrm>
          <a:prstGeom prst="rect">
            <a:avLst/>
          </a:prstGeom>
          <a:noFill/>
        </p:spPr>
        <p:txBody>
          <a:bodyPr wrap="square" rtlCol="0">
            <a:spAutoFit/>
          </a:bodyPr>
          <a:lstStyle/>
          <a:p>
            <a:r>
              <a:rPr lang="en-US" dirty="0" smtClean="0"/>
              <a:t>Rothe et al., N </a:t>
            </a:r>
            <a:r>
              <a:rPr lang="en-US" dirty="0"/>
              <a:t>Engl J Med 2020; 382:970-971</a:t>
            </a:r>
          </a:p>
        </p:txBody>
      </p:sp>
    </p:spTree>
    <p:extLst>
      <p:ext uri="{BB962C8B-B14F-4D97-AF65-F5344CB8AC3E}">
        <p14:creationId xmlns:p14="http://schemas.microsoft.com/office/powerpoint/2010/main" val="2941890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PCR Detection of SARS-CoV-2</a:t>
            </a:r>
            <a:br>
              <a:rPr lang="en-US" dirty="0" smtClean="0"/>
            </a:br>
            <a:r>
              <a:rPr lang="en-US" dirty="0" smtClean="0"/>
              <a:t>1070 Specimens from 205 Patients (5-67 yrs)</a:t>
            </a:r>
            <a:endParaRPr lang="en-US" dirty="0"/>
          </a:p>
        </p:txBody>
      </p:sp>
      <p:pic>
        <p:nvPicPr>
          <p:cNvPr id="3" name="Picture 2"/>
          <p:cNvPicPr>
            <a:picLocks noChangeAspect="1"/>
          </p:cNvPicPr>
          <p:nvPr/>
        </p:nvPicPr>
        <p:blipFill>
          <a:blip r:embed="rId2"/>
          <a:stretch>
            <a:fillRect/>
          </a:stretch>
        </p:blipFill>
        <p:spPr>
          <a:xfrm>
            <a:off x="0" y="2634612"/>
            <a:ext cx="12192000" cy="2388875"/>
          </a:xfrm>
          <a:prstGeom prst="rect">
            <a:avLst/>
          </a:prstGeom>
        </p:spPr>
      </p:pic>
      <p:sp>
        <p:nvSpPr>
          <p:cNvPr id="5" name="TextBox 4"/>
          <p:cNvSpPr txBox="1"/>
          <p:nvPr/>
        </p:nvSpPr>
        <p:spPr>
          <a:xfrm>
            <a:off x="9048750" y="5676900"/>
            <a:ext cx="3267075" cy="923330"/>
          </a:xfrm>
          <a:prstGeom prst="rect">
            <a:avLst/>
          </a:prstGeom>
          <a:noFill/>
        </p:spPr>
        <p:txBody>
          <a:bodyPr wrap="square" rtlCol="0">
            <a:spAutoFit/>
          </a:bodyPr>
          <a:lstStyle/>
          <a:p>
            <a:r>
              <a:rPr lang="en-US" dirty="0" smtClean="0"/>
              <a:t>Wang et al., </a:t>
            </a:r>
            <a:r>
              <a:rPr lang="en-US" i="1" dirty="0" smtClean="0"/>
              <a:t>JAMA</a:t>
            </a:r>
            <a:r>
              <a:rPr lang="en-US" i="1" dirty="0"/>
              <a:t>. </a:t>
            </a:r>
            <a:r>
              <a:rPr lang="en-US" dirty="0"/>
              <a:t>Published online March 11, 2020. doi:10.1001/jama.2020.3786</a:t>
            </a:r>
          </a:p>
        </p:txBody>
      </p:sp>
    </p:spTree>
    <p:extLst>
      <p:ext uri="{BB962C8B-B14F-4D97-AF65-F5344CB8AC3E}">
        <p14:creationId xmlns:p14="http://schemas.microsoft.com/office/powerpoint/2010/main" val="2305019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47676" y="1690688"/>
            <a:ext cx="8683978" cy="4972722"/>
          </a:xfrm>
          <a:prstGeom prst="rect">
            <a:avLst/>
          </a:prstGeom>
        </p:spPr>
      </p:pic>
      <p:sp>
        <p:nvSpPr>
          <p:cNvPr id="4" name="TextBox 3"/>
          <p:cNvSpPr txBox="1"/>
          <p:nvPr/>
        </p:nvSpPr>
        <p:spPr>
          <a:xfrm>
            <a:off x="9277350" y="5410200"/>
            <a:ext cx="2676525" cy="1200329"/>
          </a:xfrm>
          <a:prstGeom prst="rect">
            <a:avLst/>
          </a:prstGeom>
          <a:noFill/>
        </p:spPr>
        <p:txBody>
          <a:bodyPr wrap="square" rtlCol="0">
            <a:spAutoFit/>
          </a:bodyPr>
          <a:lstStyle/>
          <a:p>
            <a:r>
              <a:rPr lang="en-US" dirty="0" smtClean="0"/>
              <a:t>Zou et al, NEJM</a:t>
            </a:r>
          </a:p>
          <a:p>
            <a:r>
              <a:rPr lang="en-US" dirty="0" smtClean="0"/>
              <a:t>February </a:t>
            </a:r>
            <a:r>
              <a:rPr lang="en-US" dirty="0"/>
              <a:t>19, 2020</a:t>
            </a:r>
            <a:br>
              <a:rPr lang="en-US" dirty="0"/>
            </a:br>
            <a:r>
              <a:rPr lang="en-US" dirty="0"/>
              <a:t>DOI: 10.1056/NEJMc2001737</a:t>
            </a:r>
          </a:p>
        </p:txBody>
      </p:sp>
      <p:sp>
        <p:nvSpPr>
          <p:cNvPr id="5" name="TextBox 4"/>
          <p:cNvSpPr txBox="1"/>
          <p:nvPr/>
        </p:nvSpPr>
        <p:spPr>
          <a:xfrm>
            <a:off x="6543675" y="3492172"/>
            <a:ext cx="5467350" cy="1200329"/>
          </a:xfrm>
          <a:prstGeom prst="rect">
            <a:avLst/>
          </a:prstGeom>
          <a:noFill/>
        </p:spPr>
        <p:txBody>
          <a:bodyPr wrap="square" rtlCol="0">
            <a:spAutoFit/>
          </a:bodyPr>
          <a:lstStyle/>
          <a:p>
            <a:r>
              <a:rPr lang="en-US" sz="2400" dirty="0" smtClean="0"/>
              <a:t>“The </a:t>
            </a:r>
            <a:r>
              <a:rPr lang="en-US" sz="2400" dirty="0"/>
              <a:t>viral load that was detected in the asymptomatic patient was similar to that in the symptomatic </a:t>
            </a:r>
            <a:r>
              <a:rPr lang="en-US" sz="2400" dirty="0" smtClean="0"/>
              <a:t>patients”</a:t>
            </a:r>
            <a:endParaRPr lang="en-US" sz="2400" dirty="0"/>
          </a:p>
        </p:txBody>
      </p:sp>
      <p:sp>
        <p:nvSpPr>
          <p:cNvPr id="7" name="Title 1"/>
          <p:cNvSpPr>
            <a:spLocks noGrp="1"/>
          </p:cNvSpPr>
          <p:nvPr>
            <p:ph type="title"/>
          </p:nvPr>
        </p:nvSpPr>
        <p:spPr/>
        <p:txBody>
          <a:bodyPr/>
          <a:lstStyle/>
          <a:p>
            <a:r>
              <a:rPr lang="en-US" dirty="0" smtClean="0"/>
              <a:t>PCR Detection of SARS-CoV-2</a:t>
            </a:r>
            <a:br>
              <a:rPr lang="en-US" dirty="0" smtClean="0"/>
            </a:br>
            <a:r>
              <a:rPr lang="en-US" dirty="0" smtClean="0"/>
              <a:t>144 Specimens from 18 Patients (26-76 yrs)</a:t>
            </a:r>
            <a:endParaRPr lang="en-US" dirty="0"/>
          </a:p>
        </p:txBody>
      </p:sp>
    </p:spTree>
    <p:extLst>
      <p:ext uri="{BB962C8B-B14F-4D97-AF65-F5344CB8AC3E}">
        <p14:creationId xmlns:p14="http://schemas.microsoft.com/office/powerpoint/2010/main" val="2765498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(Likely) Perinatal Transmission</a:t>
            </a:r>
            <a:endParaRPr lang="en-US" dirty="0"/>
          </a:p>
        </p:txBody>
      </p:sp>
      <p:pic>
        <p:nvPicPr>
          <p:cNvPr id="6" name="Picture 5"/>
          <p:cNvPicPr>
            <a:picLocks noChangeAspect="1"/>
          </p:cNvPicPr>
          <p:nvPr/>
        </p:nvPicPr>
        <p:blipFill>
          <a:blip r:embed="rId2"/>
          <a:stretch>
            <a:fillRect/>
          </a:stretch>
        </p:blipFill>
        <p:spPr>
          <a:xfrm>
            <a:off x="2467774" y="1197553"/>
            <a:ext cx="6896561" cy="5513055"/>
          </a:xfrm>
          <a:prstGeom prst="rect">
            <a:avLst/>
          </a:prstGeom>
        </p:spPr>
      </p:pic>
      <p:sp>
        <p:nvSpPr>
          <p:cNvPr id="7" name="TextBox 6"/>
          <p:cNvSpPr txBox="1"/>
          <p:nvPr/>
        </p:nvSpPr>
        <p:spPr>
          <a:xfrm>
            <a:off x="5816907" y="66100"/>
            <a:ext cx="6301654" cy="646331"/>
          </a:xfrm>
          <a:prstGeom prst="rect">
            <a:avLst/>
          </a:prstGeom>
          <a:noFill/>
        </p:spPr>
        <p:txBody>
          <a:bodyPr wrap="square" rtlCol="0">
            <a:spAutoFit/>
          </a:bodyPr>
          <a:lstStyle/>
          <a:p>
            <a:r>
              <a:rPr lang="en-US" dirty="0" smtClean="0"/>
              <a:t>Zeng L, et al., JAMA Pediatrics, Advanced Release March </a:t>
            </a:r>
            <a:r>
              <a:rPr lang="en-US" dirty="0"/>
              <a:t>26, 2020. </a:t>
            </a:r>
            <a:r>
              <a:rPr lang="en-US" dirty="0" err="1"/>
              <a:t>doi:10.1001</a:t>
            </a:r>
            <a:r>
              <a:rPr lang="en-US" dirty="0"/>
              <a:t>/</a:t>
            </a:r>
            <a:r>
              <a:rPr lang="en-US" dirty="0" err="1"/>
              <a:t>jamapediatrics.2020.0878</a:t>
            </a:r>
            <a:endParaRPr lang="en-US" dirty="0"/>
          </a:p>
        </p:txBody>
      </p:sp>
      <p:sp>
        <p:nvSpPr>
          <p:cNvPr id="9" name="Rectangle 8"/>
          <p:cNvSpPr/>
          <p:nvPr/>
        </p:nvSpPr>
        <p:spPr>
          <a:xfrm>
            <a:off x="5497417" y="1366092"/>
            <a:ext cx="3866918" cy="30516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4930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Congenital Transmission</a:t>
            </a:r>
            <a:endParaRPr lang="en-US" dirty="0"/>
          </a:p>
        </p:txBody>
      </p:sp>
      <p:pic>
        <p:nvPicPr>
          <p:cNvPr id="3" name="Picture 2"/>
          <p:cNvPicPr>
            <a:picLocks noChangeAspect="1"/>
          </p:cNvPicPr>
          <p:nvPr/>
        </p:nvPicPr>
        <p:blipFill>
          <a:blip r:embed="rId2"/>
          <a:stretch>
            <a:fillRect/>
          </a:stretch>
        </p:blipFill>
        <p:spPr>
          <a:xfrm>
            <a:off x="659269" y="1322024"/>
            <a:ext cx="5119406" cy="5401370"/>
          </a:xfrm>
          <a:prstGeom prst="rect">
            <a:avLst/>
          </a:prstGeom>
        </p:spPr>
      </p:pic>
      <p:pic>
        <p:nvPicPr>
          <p:cNvPr id="4" name="Picture 3"/>
          <p:cNvPicPr>
            <a:picLocks noChangeAspect="1"/>
          </p:cNvPicPr>
          <p:nvPr/>
        </p:nvPicPr>
        <p:blipFill>
          <a:blip r:embed="rId3"/>
          <a:stretch>
            <a:fillRect/>
          </a:stretch>
        </p:blipFill>
        <p:spPr>
          <a:xfrm>
            <a:off x="6390582" y="4725483"/>
            <a:ext cx="4963218" cy="1095528"/>
          </a:xfrm>
          <a:prstGeom prst="rect">
            <a:avLst/>
          </a:prstGeom>
        </p:spPr>
      </p:pic>
      <p:sp>
        <p:nvSpPr>
          <p:cNvPr id="5" name="TextBox 4"/>
          <p:cNvSpPr txBox="1"/>
          <p:nvPr/>
        </p:nvSpPr>
        <p:spPr>
          <a:xfrm>
            <a:off x="5816902" y="1487277"/>
            <a:ext cx="5231083" cy="646331"/>
          </a:xfrm>
          <a:prstGeom prst="rect">
            <a:avLst/>
          </a:prstGeom>
          <a:noFill/>
        </p:spPr>
        <p:txBody>
          <a:bodyPr wrap="square" rtlCol="0">
            <a:spAutoFit/>
          </a:bodyPr>
          <a:lstStyle/>
          <a:p>
            <a:r>
              <a:rPr lang="en-US" dirty="0" smtClean="0"/>
              <a:t>Dong et al., JAMA, Advance Release March </a:t>
            </a:r>
            <a:r>
              <a:rPr lang="en-US" dirty="0"/>
              <a:t>26, 2020. </a:t>
            </a:r>
            <a:r>
              <a:rPr lang="en-US" dirty="0" err="1"/>
              <a:t>doi:10.1001</a:t>
            </a:r>
            <a:r>
              <a:rPr lang="en-US" dirty="0"/>
              <a:t>/</a:t>
            </a:r>
            <a:r>
              <a:rPr lang="en-US" dirty="0" err="1"/>
              <a:t>jama.2020.4621</a:t>
            </a:r>
            <a:endParaRPr lang="en-US" dirty="0"/>
          </a:p>
        </p:txBody>
      </p:sp>
      <p:sp>
        <p:nvSpPr>
          <p:cNvPr id="6" name="TextBox 5"/>
          <p:cNvSpPr txBox="1"/>
          <p:nvPr/>
        </p:nvSpPr>
        <p:spPr>
          <a:xfrm>
            <a:off x="6499953" y="3883875"/>
            <a:ext cx="5277079" cy="646331"/>
          </a:xfrm>
          <a:prstGeom prst="rect">
            <a:avLst/>
          </a:prstGeom>
          <a:noFill/>
        </p:spPr>
        <p:txBody>
          <a:bodyPr wrap="square" rtlCol="0">
            <a:spAutoFit/>
          </a:bodyPr>
          <a:lstStyle/>
          <a:p>
            <a:r>
              <a:rPr lang="en-US" dirty="0" smtClean="0"/>
              <a:t>Zeng H, et al., JAMA, Advance Release March </a:t>
            </a:r>
            <a:r>
              <a:rPr lang="en-US" dirty="0"/>
              <a:t>26, 2020. </a:t>
            </a:r>
            <a:r>
              <a:rPr lang="en-US" dirty="0" err="1"/>
              <a:t>doi:10.1001</a:t>
            </a:r>
            <a:r>
              <a:rPr lang="en-US" dirty="0"/>
              <a:t>/</a:t>
            </a:r>
            <a:r>
              <a:rPr lang="en-US" dirty="0" err="1"/>
              <a:t>jama.2020.4861</a:t>
            </a:r>
            <a:endParaRPr lang="en-US" dirty="0"/>
          </a:p>
        </p:txBody>
      </p:sp>
      <p:sp>
        <p:nvSpPr>
          <p:cNvPr id="7" name="Rectangle 6"/>
          <p:cNvSpPr/>
          <p:nvPr/>
        </p:nvSpPr>
        <p:spPr>
          <a:xfrm>
            <a:off x="659269" y="5144877"/>
            <a:ext cx="5119406" cy="1872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59269" y="6343877"/>
            <a:ext cx="5119406" cy="1872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386214" y="5132022"/>
            <a:ext cx="4967586" cy="2001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665205" y="76289"/>
            <a:ext cx="5420299" cy="646331"/>
          </a:xfrm>
          <a:prstGeom prst="rect">
            <a:avLst/>
          </a:prstGeom>
          <a:noFill/>
        </p:spPr>
        <p:txBody>
          <a:bodyPr wrap="square" rtlCol="0">
            <a:spAutoFit/>
          </a:bodyPr>
          <a:lstStyle/>
          <a:p>
            <a:r>
              <a:rPr lang="en-US" dirty="0" smtClean="0"/>
              <a:t>Kimberlin and Stagno, Advance Release March </a:t>
            </a:r>
            <a:r>
              <a:rPr lang="en-US" dirty="0"/>
              <a:t>26, 2020.</a:t>
            </a:r>
          </a:p>
          <a:p>
            <a:r>
              <a:rPr lang="en-US" dirty="0" err="1"/>
              <a:t>doi:10.1001</a:t>
            </a:r>
            <a:r>
              <a:rPr lang="en-US" dirty="0"/>
              <a:t>/</a:t>
            </a:r>
            <a:r>
              <a:rPr lang="en-US" dirty="0" err="1"/>
              <a:t>jama.2020.4868</a:t>
            </a:r>
            <a:endParaRPr lang="en-US" dirty="0"/>
          </a:p>
        </p:txBody>
      </p:sp>
    </p:spTree>
    <p:extLst>
      <p:ext uri="{BB962C8B-B14F-4D97-AF65-F5344CB8AC3E}">
        <p14:creationId xmlns:p14="http://schemas.microsoft.com/office/powerpoint/2010/main" val="12721422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SARS-CoV-2 Stability in Environment</a:t>
            </a:r>
            <a:endParaRPr lang="en-US" dirty="0"/>
          </a:p>
        </p:txBody>
      </p:sp>
      <p:pic>
        <p:nvPicPr>
          <p:cNvPr id="4" name="Picture 3"/>
          <p:cNvPicPr>
            <a:picLocks noChangeAspect="1"/>
          </p:cNvPicPr>
          <p:nvPr/>
        </p:nvPicPr>
        <p:blipFill>
          <a:blip r:embed="rId2"/>
          <a:stretch>
            <a:fillRect/>
          </a:stretch>
        </p:blipFill>
        <p:spPr>
          <a:xfrm>
            <a:off x="0" y="1952626"/>
            <a:ext cx="12188576" cy="2800350"/>
          </a:xfrm>
          <a:prstGeom prst="rect">
            <a:avLst/>
          </a:prstGeom>
        </p:spPr>
      </p:pic>
      <p:sp>
        <p:nvSpPr>
          <p:cNvPr id="5" name="TextBox 4"/>
          <p:cNvSpPr txBox="1"/>
          <p:nvPr/>
        </p:nvSpPr>
        <p:spPr>
          <a:xfrm>
            <a:off x="4667250" y="5960333"/>
            <a:ext cx="7395004" cy="646331"/>
          </a:xfrm>
          <a:prstGeom prst="rect">
            <a:avLst/>
          </a:prstGeom>
          <a:noFill/>
        </p:spPr>
        <p:txBody>
          <a:bodyPr wrap="square" rtlCol="0">
            <a:spAutoFit/>
          </a:bodyPr>
          <a:lstStyle/>
          <a:p>
            <a:r>
              <a:rPr lang="en-US" dirty="0">
                <a:hlinkClick r:id="rId3"/>
              </a:rPr>
              <a:t>https://</a:t>
            </a:r>
            <a:r>
              <a:rPr lang="en-US" dirty="0" smtClean="0">
                <a:hlinkClick r:id="rId3"/>
              </a:rPr>
              <a:t>www.medrxiv.org/content/10.1101/2020.03.09.20033217v2.full.pdf</a:t>
            </a:r>
            <a:endParaRPr lang="en-US" dirty="0" smtClean="0"/>
          </a:p>
          <a:p>
            <a:r>
              <a:rPr lang="en-US" dirty="0" smtClean="0"/>
              <a:t>Van Doremalen et al, </a:t>
            </a:r>
            <a:r>
              <a:rPr lang="en-US" b="1" dirty="0"/>
              <a:t>doi:</a:t>
            </a:r>
            <a:r>
              <a:rPr lang="en-US" dirty="0"/>
              <a:t> https://doi.org/10.1101/2020.03.09.20033217</a:t>
            </a:r>
          </a:p>
        </p:txBody>
      </p:sp>
    </p:spTree>
    <p:extLst>
      <p:ext uri="{BB962C8B-B14F-4D97-AF65-F5344CB8AC3E}">
        <p14:creationId xmlns:p14="http://schemas.microsoft.com/office/powerpoint/2010/main" val="2009098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SARS-CoV-2 </a:t>
            </a:r>
            <a:r>
              <a:rPr lang="en-US" dirty="0" smtClean="0"/>
              <a:t>Stability in Environment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19646140"/>
              </p:ext>
            </p:extLst>
          </p:nvPr>
        </p:nvGraphicFramePr>
        <p:xfrm>
          <a:off x="1314448" y="1323977"/>
          <a:ext cx="9086852" cy="4636360"/>
        </p:xfrm>
        <a:graphic>
          <a:graphicData uri="http://schemas.openxmlformats.org/drawingml/2006/table">
            <a:tbl>
              <a:tblPr firstRow="1" bandRow="1">
                <a:tableStyleId>{5C22544A-7EE6-4342-B048-85BDC9FD1C3A}</a:tableStyleId>
              </a:tblPr>
              <a:tblGrid>
                <a:gridCol w="2271713"/>
                <a:gridCol w="2271713"/>
                <a:gridCol w="2271713"/>
                <a:gridCol w="2271713"/>
              </a:tblGrid>
              <a:tr h="579545">
                <a:tc>
                  <a:txBody>
                    <a:bodyPr/>
                    <a:lstStyle/>
                    <a:p>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b="0" baseline="0" dirty="0" smtClean="0">
                          <a:solidFill>
                            <a:schemeClr val="tx1"/>
                          </a:solidFill>
                        </a:rPr>
                        <a:t>SARS-CoV-2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9545">
                <a:tc>
                  <a:txBody>
                    <a:bodyPr/>
                    <a:lstStyle/>
                    <a:p>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b="0" baseline="0" dirty="0" smtClean="0">
                          <a:solidFill>
                            <a:schemeClr val="tx1"/>
                          </a:solidFill>
                        </a:rPr>
                        <a:t>Half-life (hours)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9545">
                <a:tc>
                  <a:txBody>
                    <a:bodyPr/>
                    <a:lstStyle/>
                    <a:p>
                      <a:r>
                        <a:rPr lang="en-US" b="0" i="1" baseline="0" dirty="0" smtClean="0">
                          <a:solidFill>
                            <a:schemeClr val="tx1"/>
                          </a:solidFill>
                        </a:rPr>
                        <a:t>Material</a:t>
                      </a:r>
                      <a:endParaRPr lang="en-US" b="0" i="1"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i="1" baseline="0" dirty="0" smtClean="0">
                          <a:solidFill>
                            <a:schemeClr val="tx1"/>
                          </a:solidFill>
                        </a:rPr>
                        <a:t>Median</a:t>
                      </a:r>
                      <a:endParaRPr lang="en-US" b="0" i="1"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i="1" baseline="0" dirty="0" smtClean="0">
                          <a:solidFill>
                            <a:schemeClr val="tx1"/>
                          </a:solidFill>
                        </a:rPr>
                        <a:t>2.5%</a:t>
                      </a:r>
                      <a:endParaRPr lang="en-US" b="0" i="1"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i="1" baseline="0" dirty="0" smtClean="0">
                          <a:solidFill>
                            <a:schemeClr val="tx1"/>
                          </a:solidFill>
                        </a:rPr>
                        <a:t>97.5%</a:t>
                      </a:r>
                      <a:endParaRPr lang="en-US" b="0" i="1"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9545">
                <a:tc>
                  <a:txBody>
                    <a:bodyPr/>
                    <a:lstStyle/>
                    <a:p>
                      <a:r>
                        <a:rPr lang="en-US" b="0" baseline="0" dirty="0" smtClean="0">
                          <a:solidFill>
                            <a:schemeClr val="tx1"/>
                          </a:solidFill>
                        </a:rPr>
                        <a:t>Aerosols</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2.74</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1.65</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7.24</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9545">
                <a:tc>
                  <a:txBody>
                    <a:bodyPr/>
                    <a:lstStyle/>
                    <a:p>
                      <a:r>
                        <a:rPr lang="en-US" b="0" baseline="0" dirty="0" smtClean="0">
                          <a:solidFill>
                            <a:schemeClr val="tx1"/>
                          </a:solidFill>
                        </a:rPr>
                        <a:t>Copper</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3.4</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2.4</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5.11</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9545">
                <a:tc>
                  <a:txBody>
                    <a:bodyPr/>
                    <a:lstStyle/>
                    <a:p>
                      <a:r>
                        <a:rPr lang="en-US" b="0" baseline="0" dirty="0" smtClean="0">
                          <a:solidFill>
                            <a:schemeClr val="tx1"/>
                          </a:solidFill>
                        </a:rPr>
                        <a:t>Cardboard</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8.45</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5.95</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12.4</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9545">
                <a:tc>
                  <a:txBody>
                    <a:bodyPr/>
                    <a:lstStyle/>
                    <a:p>
                      <a:r>
                        <a:rPr lang="en-US" b="0" baseline="0" dirty="0" smtClean="0">
                          <a:solidFill>
                            <a:schemeClr val="tx1"/>
                          </a:solidFill>
                        </a:rPr>
                        <a:t>Steel</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13.1</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10.5</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16.1</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9545">
                <a:tc>
                  <a:txBody>
                    <a:bodyPr/>
                    <a:lstStyle/>
                    <a:p>
                      <a:r>
                        <a:rPr lang="en-US" b="0" baseline="0" dirty="0" smtClean="0">
                          <a:solidFill>
                            <a:schemeClr val="tx1"/>
                          </a:solidFill>
                        </a:rPr>
                        <a:t>Plastic</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15.9</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13</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0" baseline="0" dirty="0" smtClean="0">
                          <a:solidFill>
                            <a:schemeClr val="tx1"/>
                          </a:solidFill>
                        </a:rPr>
                        <a:t>19.2</a:t>
                      </a:r>
                      <a:endParaRPr lang="en-US"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extBox 5"/>
          <p:cNvSpPr txBox="1"/>
          <p:nvPr/>
        </p:nvSpPr>
        <p:spPr>
          <a:xfrm>
            <a:off x="4667250" y="5960333"/>
            <a:ext cx="7395004" cy="646331"/>
          </a:xfrm>
          <a:prstGeom prst="rect">
            <a:avLst/>
          </a:prstGeom>
          <a:noFill/>
        </p:spPr>
        <p:txBody>
          <a:bodyPr wrap="square" rtlCol="0">
            <a:spAutoFit/>
          </a:bodyPr>
          <a:lstStyle/>
          <a:p>
            <a:r>
              <a:rPr lang="en-US" dirty="0">
                <a:hlinkClick r:id="rId2"/>
              </a:rPr>
              <a:t>https://</a:t>
            </a:r>
            <a:r>
              <a:rPr lang="en-US" dirty="0" smtClean="0">
                <a:hlinkClick r:id="rId2"/>
              </a:rPr>
              <a:t>www.medrxiv.org/content/10.1101/2020.03.09.20033217v2.full.pdf</a:t>
            </a:r>
            <a:endParaRPr lang="en-US" dirty="0" smtClean="0"/>
          </a:p>
          <a:p>
            <a:r>
              <a:rPr lang="en-US" dirty="0" smtClean="0"/>
              <a:t>Van Doremalen et al, </a:t>
            </a:r>
            <a:r>
              <a:rPr lang="en-US" b="1" dirty="0"/>
              <a:t>doi:</a:t>
            </a:r>
            <a:r>
              <a:rPr lang="en-US" dirty="0"/>
              <a:t> https://doi.org/10.1101/2020.03.09.20033217</a:t>
            </a:r>
          </a:p>
        </p:txBody>
      </p:sp>
    </p:spTree>
    <p:extLst>
      <p:ext uri="{BB962C8B-B14F-4D97-AF65-F5344CB8AC3E}">
        <p14:creationId xmlns:p14="http://schemas.microsoft.com/office/powerpoint/2010/main" val="2134567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COVID</a:t>
            </a:r>
            <a:r>
              <a:rPr lang="en-US" dirty="0" smtClean="0"/>
              <a:t>-19 Treatment in Pediatric Patients</a:t>
            </a:r>
            <a:endParaRPr lang="en-US" dirty="0"/>
          </a:p>
        </p:txBody>
      </p:sp>
      <p:sp>
        <p:nvSpPr>
          <p:cNvPr id="3" name="Content Placeholder 2"/>
          <p:cNvSpPr>
            <a:spLocks noGrp="1"/>
          </p:cNvSpPr>
          <p:nvPr>
            <p:ph idx="1"/>
          </p:nvPr>
        </p:nvSpPr>
        <p:spPr>
          <a:xfrm>
            <a:off x="838200" y="1825625"/>
            <a:ext cx="10795612" cy="4351338"/>
          </a:xfrm>
        </p:spPr>
        <p:txBody>
          <a:bodyPr>
            <a:normAutofit/>
          </a:bodyPr>
          <a:lstStyle/>
          <a:p>
            <a:r>
              <a:rPr lang="en-US" dirty="0" smtClean="0"/>
              <a:t>Supportive care</a:t>
            </a:r>
          </a:p>
          <a:p>
            <a:r>
              <a:rPr lang="en-US" dirty="0" smtClean="0"/>
              <a:t>No current </a:t>
            </a:r>
            <a:r>
              <a:rPr lang="en-US" dirty="0" err="1" smtClean="0"/>
              <a:t>RCT</a:t>
            </a:r>
            <a:r>
              <a:rPr lang="en-US" dirty="0" smtClean="0"/>
              <a:t> data to </a:t>
            </a:r>
            <a:r>
              <a:rPr lang="en-US" dirty="0"/>
              <a:t>recommend any specific antiviral or </a:t>
            </a:r>
            <a:r>
              <a:rPr lang="en-US" dirty="0" smtClean="0"/>
              <a:t>immunomodulatory treatment</a:t>
            </a:r>
          </a:p>
        </p:txBody>
      </p:sp>
    </p:spTree>
    <p:extLst>
      <p:ext uri="{BB962C8B-B14F-4D97-AF65-F5344CB8AC3E}">
        <p14:creationId xmlns:p14="http://schemas.microsoft.com/office/powerpoint/2010/main" val="17740473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COVID</a:t>
            </a:r>
            <a:r>
              <a:rPr lang="en-US" dirty="0" smtClean="0"/>
              <a:t>-19 Treatment in Pediatric Patients</a:t>
            </a:r>
            <a:endParaRPr lang="en-US" dirty="0"/>
          </a:p>
        </p:txBody>
      </p:sp>
      <p:sp>
        <p:nvSpPr>
          <p:cNvPr id="3" name="Content Placeholder 2"/>
          <p:cNvSpPr>
            <a:spLocks noGrp="1"/>
          </p:cNvSpPr>
          <p:nvPr>
            <p:ph idx="1"/>
          </p:nvPr>
        </p:nvSpPr>
        <p:spPr>
          <a:xfrm>
            <a:off x="838200" y="1825625"/>
            <a:ext cx="10795612" cy="4351338"/>
          </a:xfrm>
        </p:spPr>
        <p:txBody>
          <a:bodyPr>
            <a:normAutofit fontScale="92500" lnSpcReduction="20000"/>
          </a:bodyPr>
          <a:lstStyle/>
          <a:p>
            <a:r>
              <a:rPr lang="en-US" dirty="0" err="1" smtClean="0"/>
              <a:t>Remdesivir</a:t>
            </a:r>
            <a:endParaRPr lang="en-US" dirty="0" smtClean="0"/>
          </a:p>
          <a:p>
            <a:pPr lvl="1"/>
            <a:r>
              <a:rPr lang="en-US" dirty="0" smtClean="0"/>
              <a:t>Nucleotide prodrug, inhibits RNA-dependent RNA polymerase and permanently terminates viral RNA transcription</a:t>
            </a:r>
          </a:p>
          <a:p>
            <a:pPr lvl="1"/>
            <a:r>
              <a:rPr lang="en-US" dirty="0" smtClean="0"/>
              <a:t>Available through clinical trials (Gilead, NIH), expanded access (</a:t>
            </a:r>
            <a:r>
              <a:rPr lang="en-US" dirty="0" err="1" smtClean="0"/>
              <a:t>nonpregnant</a:t>
            </a:r>
            <a:r>
              <a:rPr lang="en-US" dirty="0" smtClean="0"/>
              <a:t> adults), compassionate use (children, pregnant women)</a:t>
            </a:r>
          </a:p>
          <a:p>
            <a:r>
              <a:rPr lang="en-US" dirty="0" smtClean="0"/>
              <a:t>Chloroquine/Hydroxychloroquine</a:t>
            </a:r>
          </a:p>
          <a:p>
            <a:pPr lvl="1"/>
            <a:r>
              <a:rPr lang="en-US" dirty="0" err="1" smtClean="0"/>
              <a:t>Heme</a:t>
            </a:r>
            <a:r>
              <a:rPr lang="en-US" dirty="0" smtClean="0"/>
              <a:t> polymerase inhibitor, increases pH of phagolysosome interrupting virus/cell fusion, interferes with glycosylation of cellular receptors of SARS-</a:t>
            </a:r>
            <a:r>
              <a:rPr lang="en-US" dirty="0" err="1" smtClean="0"/>
              <a:t>CoV</a:t>
            </a:r>
            <a:r>
              <a:rPr lang="en-US" dirty="0" smtClean="0"/>
              <a:t>-2</a:t>
            </a:r>
          </a:p>
          <a:p>
            <a:pPr lvl="1"/>
            <a:r>
              <a:rPr lang="en-US" dirty="0" smtClean="0"/>
              <a:t>Small (n=36) open-label nonrandomized study reported benefit (</a:t>
            </a:r>
            <a:r>
              <a:rPr lang="en-US" dirty="0" err="1" smtClean="0"/>
              <a:t>Gautrel</a:t>
            </a:r>
            <a:r>
              <a:rPr lang="en-US" dirty="0" smtClean="0"/>
              <a:t> et al, 2020)</a:t>
            </a:r>
          </a:p>
          <a:p>
            <a:pPr lvl="1"/>
            <a:r>
              <a:rPr lang="en-US" dirty="0" smtClean="0"/>
              <a:t>No benefit in small (n=30) </a:t>
            </a:r>
            <a:r>
              <a:rPr lang="en-US" dirty="0" err="1" smtClean="0"/>
              <a:t>RCT</a:t>
            </a:r>
            <a:r>
              <a:rPr lang="en-US" dirty="0" smtClean="0"/>
              <a:t> (Chen et al., </a:t>
            </a:r>
            <a:r>
              <a:rPr lang="en-US" dirty="0" err="1"/>
              <a:t>DOI</a:t>
            </a:r>
            <a:r>
              <a:rPr lang="en-US" dirty="0"/>
              <a:t> : </a:t>
            </a:r>
            <a:r>
              <a:rPr lang="en-US" dirty="0" smtClean="0"/>
              <a:t>10.3785/</a:t>
            </a:r>
            <a:r>
              <a:rPr lang="en-US" dirty="0" err="1" smtClean="0"/>
              <a:t>j.issn.1008</a:t>
            </a:r>
            <a:r>
              <a:rPr lang="en-US" dirty="0" smtClean="0"/>
              <a:t>-9292.2020.03.03)</a:t>
            </a:r>
          </a:p>
          <a:p>
            <a:r>
              <a:rPr lang="en-US" dirty="0" err="1" smtClean="0"/>
              <a:t>Lopinavir</a:t>
            </a:r>
            <a:r>
              <a:rPr lang="en-US" dirty="0" smtClean="0"/>
              <a:t>/Ritonavir</a:t>
            </a:r>
          </a:p>
          <a:p>
            <a:pPr lvl="1"/>
            <a:r>
              <a:rPr lang="en-US" dirty="0" smtClean="0"/>
              <a:t>HIV protease inhibitor</a:t>
            </a:r>
          </a:p>
          <a:p>
            <a:pPr lvl="1"/>
            <a:r>
              <a:rPr lang="en-US" dirty="0" smtClean="0"/>
              <a:t>No benefit in large (n=199) </a:t>
            </a:r>
            <a:r>
              <a:rPr lang="en-US" dirty="0" err="1" smtClean="0"/>
              <a:t>RCT</a:t>
            </a:r>
            <a:r>
              <a:rPr lang="en-US" dirty="0" smtClean="0"/>
              <a:t> (Cao, 2020)</a:t>
            </a:r>
            <a:endParaRPr lang="en-US" dirty="0"/>
          </a:p>
        </p:txBody>
      </p:sp>
    </p:spTree>
    <p:extLst>
      <p:ext uri="{BB962C8B-B14F-4D97-AF65-F5344CB8AC3E}">
        <p14:creationId xmlns:p14="http://schemas.microsoft.com/office/powerpoint/2010/main" val="2073899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lnSpcReduction="10000"/>
          </a:bodyPr>
          <a:lstStyle/>
          <a:p>
            <a:r>
              <a:rPr lang="en-US" dirty="0" smtClean="0"/>
              <a:t>Children are less severely impacted by SARS-</a:t>
            </a:r>
            <a:r>
              <a:rPr lang="en-US" dirty="0" err="1" smtClean="0"/>
              <a:t>CoV</a:t>
            </a:r>
            <a:r>
              <a:rPr lang="en-US" dirty="0" smtClean="0"/>
              <a:t>-2 than adults</a:t>
            </a:r>
          </a:p>
          <a:p>
            <a:r>
              <a:rPr lang="en-US" dirty="0" smtClean="0"/>
              <a:t>Infants and children with chronic conditions may be at more risk</a:t>
            </a:r>
          </a:p>
          <a:p>
            <a:r>
              <a:rPr lang="en-US" dirty="0" smtClean="0"/>
              <a:t>The peak of the wave of </a:t>
            </a:r>
            <a:r>
              <a:rPr lang="en-US" dirty="0" err="1" smtClean="0"/>
              <a:t>COVID</a:t>
            </a:r>
            <a:r>
              <a:rPr lang="en-US" dirty="0" smtClean="0"/>
              <a:t>-19 disease has not reached us yet</a:t>
            </a:r>
          </a:p>
          <a:p>
            <a:r>
              <a:rPr lang="en-US" dirty="0" smtClean="0"/>
              <a:t>Between 20% and 40% of all infected persons (and 15% of children) remain asymptomatic throughout the entire course of infection</a:t>
            </a:r>
          </a:p>
          <a:p>
            <a:r>
              <a:rPr lang="en-US" dirty="0" smtClean="0"/>
              <a:t>Dramatic measures to decrease movement and socialization can decrease viral spread very significantly</a:t>
            </a:r>
          </a:p>
          <a:p>
            <a:r>
              <a:rPr lang="en-US" dirty="0" smtClean="0"/>
              <a:t>Environmental contamination is an important risk for transmission, along with close personal contact</a:t>
            </a:r>
          </a:p>
          <a:p>
            <a:r>
              <a:rPr lang="en-US" dirty="0" smtClean="0"/>
              <a:t>Treatment is supportive care</a:t>
            </a:r>
            <a:endParaRPr lang="en-US" dirty="0"/>
          </a:p>
        </p:txBody>
      </p:sp>
    </p:spTree>
    <p:extLst>
      <p:ext uri="{BB962C8B-B14F-4D97-AF65-F5344CB8AC3E}">
        <p14:creationId xmlns:p14="http://schemas.microsoft.com/office/powerpoint/2010/main" val="826101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33ED04-3841-40F5-ACFB-4D0BF88E2E21}"/>
              </a:ext>
            </a:extLst>
          </p:cNvPr>
          <p:cNvSpPr>
            <a:spLocks noGrp="1"/>
          </p:cNvSpPr>
          <p:nvPr>
            <p:ph type="title"/>
          </p:nvPr>
        </p:nvSpPr>
        <p:spPr>
          <a:xfrm>
            <a:off x="1752600" y="457201"/>
            <a:ext cx="6019800" cy="646331"/>
          </a:xfrm>
        </p:spPr>
        <p:txBody>
          <a:bodyPr>
            <a:normAutofit fontScale="90000"/>
          </a:bodyPr>
          <a:lstStyle/>
          <a:p>
            <a:r>
              <a:rPr lang="en-US" dirty="0"/>
              <a:t>Deciding How to Respond</a:t>
            </a:r>
          </a:p>
        </p:txBody>
      </p:sp>
      <p:graphicFrame>
        <p:nvGraphicFramePr>
          <p:cNvPr id="5" name="Content Placeholder 4">
            <a:extLst>
              <a:ext uri="{FF2B5EF4-FFF2-40B4-BE49-F238E27FC236}">
                <a16:creationId xmlns="" xmlns:a16="http://schemas.microsoft.com/office/drawing/2014/main" id="{5922111E-E38C-46A8-934F-47537A5A3822}"/>
              </a:ext>
            </a:extLst>
          </p:cNvPr>
          <p:cNvGraphicFramePr>
            <a:graphicFrameLocks noGrp="1"/>
          </p:cNvGraphicFramePr>
          <p:nvPr>
            <p:ph idx="1"/>
            <p:extLst/>
          </p:nvPr>
        </p:nvGraphicFramePr>
        <p:xfrm>
          <a:off x="1981200" y="2088901"/>
          <a:ext cx="8229600" cy="343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30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1_NCIRD-2016-9b">
  <a:themeElements>
    <a:clrScheme name="colors-cdc-2016">
      <a:dk1>
        <a:srgbClr val="0B40A5"/>
      </a:dk1>
      <a:lt1>
        <a:srgbClr val="FFFFFF"/>
      </a:lt1>
      <a:dk2>
        <a:srgbClr val="3B495B"/>
      </a:dk2>
      <a:lt2>
        <a:srgbClr val="3A485A"/>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00B0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xmlns="" name="NCIRD-2016-9b" id="{C72C50AE-E64E-4C93-A1D5-08358D5E7A36}" vid="{BC44D0F9-662E-4239-B54B-CC907E7FC4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1540</TotalTime>
  <Words>2010</Words>
  <Application>Microsoft Office PowerPoint</Application>
  <PresentationFormat>Custom</PresentationFormat>
  <Paragraphs>282</Paragraphs>
  <Slides>42</Slides>
  <Notes>0</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1_NCIRD-2016-9b</vt:lpstr>
      <vt:lpstr>Office Theme</vt:lpstr>
      <vt:lpstr>COVID-19 Disease in Children (as of March 27, 2020)</vt:lpstr>
      <vt:lpstr>Coronaviruses</vt:lpstr>
      <vt:lpstr>Human Endemic Coronaviruses (HCoVs)</vt:lpstr>
      <vt:lpstr>Emerging Coronaviruses</vt:lpstr>
      <vt:lpstr>Johns Hopkins Coronavirus Map (as of 03/26/20)</vt:lpstr>
      <vt:lpstr> First 425 Confirmed Cases of SARS-CoV-2</vt:lpstr>
      <vt:lpstr>72,314 Cases Reported by Chinese CDC</vt:lpstr>
      <vt:lpstr>COVID-19 Clinical Symptoms</vt:lpstr>
      <vt:lpstr>COVID-19 Disease Severity</vt:lpstr>
      <vt:lpstr>Age of Confirmed Cases in China, 02/11/20</vt:lpstr>
      <vt:lpstr>Mortality of Confirmed Cases in China 02/11/20</vt:lpstr>
      <vt:lpstr>Hospitalizations, ICU Admissions, Deaths United States, February 12 – March 16</vt:lpstr>
      <vt:lpstr>Hospitalizations, ICU Admissions, Deaths United States, February 12 – March 16</vt:lpstr>
      <vt:lpstr>Incubation Time</vt:lpstr>
      <vt:lpstr>Reproductive Number (R0)</vt:lpstr>
      <vt:lpstr> </vt:lpstr>
      <vt:lpstr>R0 From Diamond Princess Cruise Ship</vt:lpstr>
      <vt:lpstr>Proportion of Infected Patients Who Remain Asymptomatic Throughout Infection</vt:lpstr>
      <vt:lpstr>Proportion of Infected Patients Who Remain Asymptomatic Throughout Infection</vt:lpstr>
      <vt:lpstr>Proportion of Infected Patients Who Remain Asymptomatic Throughout Infection</vt:lpstr>
      <vt:lpstr>2,143 Pediatric COVID-19 Cases in China</vt:lpstr>
      <vt:lpstr>2,143 Pediatric COVID-19 Cases in China</vt:lpstr>
      <vt:lpstr>2,143 Pediatric COVID-19 Cases in China</vt:lpstr>
      <vt:lpstr>2,143 Pediatric COVID-19 Cases in China</vt:lpstr>
      <vt:lpstr>2,143 Pediatric COVID-19 Cases in China</vt:lpstr>
      <vt:lpstr>2,143 Pediatric COVID-19 Cases in China</vt:lpstr>
      <vt:lpstr>171 Pediatric COVID-19 Cases in Wuhan</vt:lpstr>
      <vt:lpstr>171 Pediatric COVID-19 Cases in Wuhan</vt:lpstr>
      <vt:lpstr>171 Pediatric COVID-19 Cases in Wuhan</vt:lpstr>
      <vt:lpstr>171 Pediatric COVID-19 Cases in Wuhan</vt:lpstr>
      <vt:lpstr>SARS-CoV-2 Transmission</vt:lpstr>
      <vt:lpstr>Asymptomatic Transmission of SARS-CoV-2</vt:lpstr>
      <vt:lpstr>PCR Detection of SARS-CoV-2 1070 Specimens from 205 Patients (5-67 yrs)</vt:lpstr>
      <vt:lpstr>PCR Detection of SARS-CoV-2 144 Specimens from 18 Patients (26-76 yrs)</vt:lpstr>
      <vt:lpstr>(Likely) Perinatal Transmission</vt:lpstr>
      <vt:lpstr>(Potential) Congenital Transmission</vt:lpstr>
      <vt:lpstr>SARS-CoV-2 Stability in Environment</vt:lpstr>
      <vt:lpstr>SARS-CoV-2 Stability in Environment</vt:lpstr>
      <vt:lpstr>COVID-19 Treatment in Pediatric Patients</vt:lpstr>
      <vt:lpstr>COVID-19 Treatment in Pediatric Patients</vt:lpstr>
      <vt:lpstr>Conclusions</vt:lpstr>
      <vt:lpstr>Deciding How to Respond</vt:lpstr>
    </vt:vector>
  </TitlesOfParts>
  <Company>University of Alabama at Birmingham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Kimberlin, M.D.</dc:creator>
  <cp:lastModifiedBy>srosenbaum</cp:lastModifiedBy>
  <cp:revision>232</cp:revision>
  <dcterms:created xsi:type="dcterms:W3CDTF">2019-05-20T21:49:58Z</dcterms:created>
  <dcterms:modified xsi:type="dcterms:W3CDTF">2020-03-27T17:45:04Z</dcterms:modified>
</cp:coreProperties>
</file>